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63" r:id="rId2"/>
    <p:sldId id="258" r:id="rId3"/>
    <p:sldId id="264" r:id="rId4"/>
    <p:sldId id="265" r:id="rId5"/>
    <p:sldId id="266" r:id="rId6"/>
    <p:sldId id="268" r:id="rId7"/>
    <p:sldId id="269" r:id="rId8"/>
    <p:sldId id="270" r:id="rId9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76190"/>
  </p:normalViewPr>
  <p:slideViewPr>
    <p:cSldViewPr snapToGrid="0">
      <p:cViewPr varScale="1">
        <p:scale>
          <a:sx n="96" d="100"/>
          <a:sy n="96" d="100"/>
        </p:scale>
        <p:origin x="17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6.png>
</file>

<file path=ppt/media/image28.png>
</file>

<file path=ppt/media/image29.png>
</file>

<file path=ppt/media/image3.svg>
</file>

<file path=ppt/media/image30.png>
</file>

<file path=ppt/media/image31.svg>
</file>

<file path=ppt/media/image32.png>
</file>

<file path=ppt/media/image34.png>
</file>

<file path=ppt/media/image35.png>
</file>

<file path=ppt/media/image36.png>
</file>

<file path=ppt/media/image37.svg>
</file>

<file path=ppt/media/image38.png>
</file>

<file path=ppt/media/image4.png>
</file>

<file path=ppt/media/image40.png>
</file>

<file path=ppt/media/image41.png>
</file>

<file path=ppt/media/image42.png>
</file>

<file path=ppt/media/image43.svg>
</file>

<file path=ppt/media/image44.png>
</file>

<file path=ppt/media/image46.png>
</file>

<file path=ppt/media/image47.png>
</file>

<file path=ppt/media/image48.png>
</file>

<file path=ppt/media/image49.svg>
</file>

<file path=ppt/media/image5.png>
</file>

<file path=ppt/media/image50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A11D03-8904-6A47-A9E1-FEAD4CCCA492}" type="datetimeFigureOut">
              <a:rPr lang="en-NL" smtClean="0"/>
              <a:t>12/03/2024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0DF4CF-1985-9D41-8882-ECFD9AC5287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68975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tracker.ietf.org/doc/html/rfc8693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We staan aan het begin van het proces en acceptatie van de standaard / deze wijziging is niet hetzelfde als groei en implementatie van de standaard.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DF4CF-1985-9D41-8882-ECFD9AC52878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065994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Rationale: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er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ontkoppeling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tussen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Services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client.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Dit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probleem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bij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open data maar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wel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bij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vertrouwelijke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gegevens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In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praktijk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dit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wel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hoe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bijvoorbeeld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huisarts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werkt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hoe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veel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balies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overheidsorganisaties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werken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 token / OAuth flow die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wordt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geschetst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kan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deze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situaties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ook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andere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vorm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authenticatie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of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identificatie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zijn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Deze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situatie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vaak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gebruik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binnen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1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organisatie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waarbij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alle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onderdelen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onder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verantwoording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1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organisatie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vallen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User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ook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dienst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bij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deze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organisatie</a:t>
            </a:r>
            <a:endParaRPr lang="en-US" b="0" i="0" u="none" strike="noStrike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pPr algn="l"/>
            <a:br>
              <a:rPr lang="en-US" dirty="0"/>
            </a:br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Implicaties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Er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sterke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vertrouwensband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nodig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tussen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zowel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Client &amp; Service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alsook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Service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Services.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Deze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vertrouwensband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zal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waarschijnlijk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worden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vertaald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naar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eisen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, audits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contracten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aanbieder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Service Y,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stel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gemeente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zal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zorgvuldig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moeten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borgen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vastleggen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dat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service die ze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aanbieden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alleen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gegevens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opvraagt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bij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Services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wanneer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daar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ook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expliciete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vraag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voor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van de User U. Er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moet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worden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voorkomen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dat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deze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situatie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kwaadwillende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toegang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krijgt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tot de service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daarmee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alle Services van alle users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kan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bevragen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Deze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oplossing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technisch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waarschijnlijk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makkelijker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realiseren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vaker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gebruik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maar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kent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ook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veel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grotere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risico's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dan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transparante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DF4CF-1985-9D41-8882-ECFD9AC52878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412772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Rationale:</a:t>
            </a:r>
          </a:p>
          <a:p>
            <a:pPr algn="l"/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Er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direct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verband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tussen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Services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identity van de client/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gebruiker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Dit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maakt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het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mogelijk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om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ook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privacy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vertrouwelijke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gegevens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veilig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gebruiken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In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praktijk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wordt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deze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vorm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ook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vaak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client side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gedaan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door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vanuit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client direct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meerdere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API's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aan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roepen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,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er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bij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service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vaak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sprake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filtering van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gegevens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,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het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betreft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meer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bundeling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meerdere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bronnen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echt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,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het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lijkt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bij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bevragingen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vaak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meer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op het composition patroon dan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patroon.</a:t>
            </a:r>
          </a:p>
          <a:p>
            <a:endParaRPr lang="en-NL" dirty="0"/>
          </a:p>
          <a:p>
            <a:pPr algn="l"/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Implicaties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transparante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Er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sterke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vertrouwensband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nodig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tussen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zowel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Client &amp; Service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alsook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composite Service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system Services.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Deze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vertrouwensband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zal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waarschijnlijk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worden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vertaald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naar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eisen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, audits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contracten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om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voorkomen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dat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Service Y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toch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gegevens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inziet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die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resouces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terugsturen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aan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client.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Organisatorisch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zullen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X, Y, Z, A &amp; B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praktisch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gezien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niet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allemaal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verschillende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organisaties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zijn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 Het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logischer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wanneer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A, B &amp; Y van 1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organisatie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zijn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of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wanneer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X &amp; Y van 1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organisatie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zijn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 Service Y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wordt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namelijk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alleen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ontwikkeld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als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er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vraag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voordeel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voor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Services of de client.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Afhankelijk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situatie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het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waarschijnlijk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dat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Identity provider Z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algemene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dienst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van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overheid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(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denk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aan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DigiD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of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eHerkenning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) of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dat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dit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dienst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van 1 van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organisaties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DF4CF-1985-9D41-8882-ECFD9AC52878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00799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Idem </a:t>
            </a:r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aan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</a:t>
            </a:r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vorige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situatie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maar nu </a:t>
            </a:r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verstrekken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Service A </a:t>
            </a:r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Service B </a:t>
            </a:r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zelf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tokens.</a:t>
            </a:r>
          </a:p>
          <a:p>
            <a:pPr algn="l"/>
            <a:endParaRPr lang="en-US" b="1" i="0" u="none" strike="noStrike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Identity Service Provider Z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kan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ook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toegang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zijn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tot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gefedereerde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omgeving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Identity providers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waarbij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Z door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middel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</a:t>
            </a:r>
            <a:r>
              <a:rPr lang="en-US" b="0" i="0" u="none" strike="noStrike" dirty="0">
                <a:solidFill>
                  <a:srgbClr val="4183C4"/>
                </a:solidFill>
                <a:effectLst/>
                <a:latin typeface="Open Sans" panose="020B0606030504020204" pitchFamily="34" charset="0"/>
                <a:hlinkClick r:id="rId3"/>
              </a:rPr>
              <a:t>OAuth Token Exchange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access tokens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worden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ophaald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bij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Identity providers van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verschillende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Services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deze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tokens door de client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worden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meegegeven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bij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het request</a:t>
            </a:r>
          </a:p>
          <a:p>
            <a:pPr algn="l"/>
            <a:endParaRPr lang="en-US" b="1" i="0" u="none" strike="noStrike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pPr algn="l"/>
            <a:endParaRPr lang="en-US" b="1" i="0" u="none" strike="noStrike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pPr algn="l"/>
            <a:endParaRPr lang="en-US" b="1" i="0" u="none" strike="noStrike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pPr algn="l"/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Rationale:</a:t>
            </a:r>
          </a:p>
          <a:p>
            <a:pPr algn="l"/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Er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direct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verband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tussen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Services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identity van de client/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gebruiker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Dit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maakt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het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mogelijk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om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ook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privacy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vertrouwelijke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gegevens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veilig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gebruiken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In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praktijk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wordt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deze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vorm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ook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vaak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client side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gedaan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door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vanuit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client direct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meerdere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API's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aan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roepen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,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er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bij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service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vaak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sprake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filtering van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gegevens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,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het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betreft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meer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bundeling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meerdere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bronnen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echt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,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het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lijkt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bij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bevragingen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vaak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meer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op het composition patroon dan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patroon.</a:t>
            </a:r>
          </a:p>
          <a:p>
            <a:endParaRPr lang="en-NL" dirty="0"/>
          </a:p>
          <a:p>
            <a:pPr algn="l"/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Implicaties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transparante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Er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sterke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vertrouwensband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nodig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tussen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zowel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Client &amp; Service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alsook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composite Service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system Services.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Deze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vertrouwensband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zal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waarschijnlijk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worden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vertaald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naar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eisen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, audits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contracten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om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voorkomen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dat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Service Y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toch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gegevens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inziet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die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resouces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terugsturen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aan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client.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Organisatorisch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zullen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X, Y, Z, A &amp; B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praktisch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gezien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niet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allemaal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verschillende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organisaties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zijn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 Het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logischer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wanneer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A, B &amp; Y van 1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organisatie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zijn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of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wanneer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X &amp; Y van 1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organisatie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zijn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 Service Y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wordt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namelijk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alleen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ontwikkeld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als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er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vraag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voordeel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voor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Services of de client.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Afhankelijk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situatie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het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waarschijnlijk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dat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Identity provider Z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algemene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dienst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van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overheid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(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denk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aan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DigiD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of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eHerkenning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) of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dat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dit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dienst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van 1 van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organisaties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endParaRPr lang="en-NL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DF4CF-1985-9D41-8882-ECFD9AC52878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696605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lnSpc>
                <a:spcPct val="170000"/>
              </a:lnSpc>
              <a:buFont typeface="Wingdings" pitchFamily="2" charset="2"/>
              <a:buNone/>
            </a:pPr>
            <a:r>
              <a:rPr lang="en-NL" sz="1200" dirty="0"/>
              <a:t>Voor een moderne API architectuur is een identity service provider cruciaal.</a:t>
            </a:r>
          </a:p>
          <a:p>
            <a:pPr marL="0" indent="0" algn="l">
              <a:lnSpc>
                <a:spcPct val="170000"/>
              </a:lnSpc>
              <a:buFont typeface="Wingdings" pitchFamily="2" charset="2"/>
              <a:buNone/>
            </a:pPr>
            <a:r>
              <a:rPr lang="en-NL" sz="1200" dirty="0"/>
              <a:t>Niet alleen om IAM toe te passen op de eigen Service maar ook om achterliggende services aan te kunnen spreken.</a:t>
            </a:r>
          </a:p>
          <a:p>
            <a:pPr marL="0" indent="0" algn="l">
              <a:lnSpc>
                <a:spcPct val="170000"/>
              </a:lnSpc>
              <a:buFont typeface="Wingdings" pitchFamily="2" charset="2"/>
              <a:buNone/>
            </a:pPr>
            <a:r>
              <a:rPr lang="en-NL" sz="1200" dirty="0"/>
              <a:t>Met de groei van het aantal system APIs en vraag naar Composite APIs groeit het beveiligingsvraagstuk exponentieel mee.</a:t>
            </a:r>
          </a:p>
          <a:p>
            <a:pPr marL="0" indent="0" algn="l">
              <a:lnSpc>
                <a:spcPct val="170000"/>
              </a:lnSpc>
              <a:buFont typeface="Wingdings" pitchFamily="2" charset="2"/>
              <a:buNone/>
            </a:pPr>
            <a:r>
              <a:rPr lang="en-NL" sz="1200" dirty="0"/>
              <a:t>Bereid API’s voor op de IAM mbv O</a:t>
            </a:r>
            <a:r>
              <a:rPr lang="en-US" sz="1200" dirty="0"/>
              <a:t>a</a:t>
            </a:r>
            <a:r>
              <a:rPr lang="en-NL" sz="1200" dirty="0"/>
              <a:t>uth.</a:t>
            </a:r>
          </a:p>
          <a:p>
            <a:pPr marL="0" indent="0" algn="l">
              <a:lnSpc>
                <a:spcPct val="170000"/>
              </a:lnSpc>
              <a:buFont typeface="Wingdings" pitchFamily="2" charset="2"/>
              <a:buNone/>
            </a:pPr>
            <a:r>
              <a:rPr lang="en-NL" sz="1200" dirty="0"/>
              <a:t>Houd er rekening mee en faciliteer token echange als onderdeel van je roadmap / groei / maturity level.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DF4CF-1985-9D41-8882-ECFD9AC52878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99515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9.svg"/><Relationship Id="rId7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emf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emf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png"/><Relationship Id="rId4" Type="http://schemas.openxmlformats.org/officeDocument/2006/relationships/image" Target="../media/image9.sv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svg"/><Relationship Id="rId7" Type="http://schemas.openxmlformats.org/officeDocument/2006/relationships/image" Target="../media/image1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png"/><Relationship Id="rId5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1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5.emf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5.emf"/><Relationship Id="rId4" Type="http://schemas.openxmlformats.org/officeDocument/2006/relationships/image" Target="../media/image9.sv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emf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emf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5.emf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5.emf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5.emf"/><Relationship Id="rId4" Type="http://schemas.openxmlformats.org/officeDocument/2006/relationships/image" Target="../media/image9.sv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5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png"/><Relationship Id="rId4" Type="http://schemas.openxmlformats.org/officeDocument/2006/relationships/image" Target="../media/image9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5.emf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5.emf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5.emf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5.emf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31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2.png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3.emf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4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31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9.svg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2.png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37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6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8.png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9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9.emf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0.png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37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6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4" Type="http://schemas.openxmlformats.org/officeDocument/2006/relationships/image" Target="../media/image9.svg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8.png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43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2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4.png"/><Relationship Id="rId5" Type="http://schemas.openxmlformats.org/officeDocument/2006/relationships/image" Target="../media/image43.svg"/><Relationship Id="rId4" Type="http://schemas.openxmlformats.org/officeDocument/2006/relationships/image" Target="../media/image42.png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5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5.emf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6.png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3.svg"/><Relationship Id="rId4" Type="http://schemas.openxmlformats.org/officeDocument/2006/relationships/image" Target="../media/image42.png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43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2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3.svg"/><Relationship Id="rId5" Type="http://schemas.openxmlformats.org/officeDocument/2006/relationships/image" Target="../media/image42.png"/><Relationship Id="rId4" Type="http://schemas.openxmlformats.org/officeDocument/2006/relationships/image" Target="../media/image9.svg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4.png"/><Relationship Id="rId5" Type="http://schemas.openxmlformats.org/officeDocument/2006/relationships/image" Target="../media/image43.svg"/><Relationship Id="rId4" Type="http://schemas.openxmlformats.org/officeDocument/2006/relationships/image" Target="../media/image42.png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3.svg"/><Relationship Id="rId4" Type="http://schemas.openxmlformats.org/officeDocument/2006/relationships/image" Target="../media/image42.png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3.svg"/><Relationship Id="rId4" Type="http://schemas.openxmlformats.org/officeDocument/2006/relationships/image" Target="../media/image42.png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3.svg"/><Relationship Id="rId4" Type="http://schemas.openxmlformats.org/officeDocument/2006/relationships/image" Target="../media/image42.png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3.svg"/><Relationship Id="rId4" Type="http://schemas.openxmlformats.org/officeDocument/2006/relationships/image" Target="../media/image42.png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49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8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9.svg"/><Relationship Id="rId5" Type="http://schemas.openxmlformats.org/officeDocument/2006/relationships/image" Target="../media/image48.png"/><Relationship Id="rId4" Type="http://schemas.openxmlformats.org/officeDocument/2006/relationships/image" Target="../media/image50.png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1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2.png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png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9.svg"/><Relationship Id="rId4" Type="http://schemas.openxmlformats.org/officeDocument/2006/relationships/image" Target="../media/image48.png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49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8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9.svg"/><Relationship Id="rId5" Type="http://schemas.openxmlformats.org/officeDocument/2006/relationships/image" Target="../media/image48.png"/><Relationship Id="rId4" Type="http://schemas.openxmlformats.org/officeDocument/2006/relationships/image" Target="../media/image9.svg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9.svg"/><Relationship Id="rId5" Type="http://schemas.openxmlformats.org/officeDocument/2006/relationships/image" Target="../media/image48.png"/><Relationship Id="rId4" Type="http://schemas.openxmlformats.org/officeDocument/2006/relationships/image" Target="../media/image50.png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9.svg"/><Relationship Id="rId4" Type="http://schemas.openxmlformats.org/officeDocument/2006/relationships/image" Target="../media/image48.png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9.svg"/><Relationship Id="rId4" Type="http://schemas.openxmlformats.org/officeDocument/2006/relationships/image" Target="../media/image48.png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9.svg"/><Relationship Id="rId4" Type="http://schemas.openxmlformats.org/officeDocument/2006/relationships/image" Target="../media/image48.png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9.svg"/><Relationship Id="rId4" Type="http://schemas.openxmlformats.org/officeDocument/2006/relationships/image" Target="../media/image4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1 Voorbla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7">
            <a:extLst>
              <a:ext uri="{FF2B5EF4-FFF2-40B4-BE49-F238E27FC236}">
                <a16:creationId xmlns:a16="http://schemas.microsoft.com/office/drawing/2014/main" id="{6BE25A93-CD02-C441-97AC-2768F19634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490"/>
            <a:ext cx="6095206" cy="6853020"/>
          </a:xfrm>
          <a:prstGeom prst="rect">
            <a:avLst/>
          </a:prstGeom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id="{804C8CB9-DE8D-1541-AB67-994B9F212A9C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409905" y="1271116"/>
            <a:ext cx="5573124" cy="4287473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99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409904" y="5735638"/>
            <a:ext cx="5573124" cy="703064"/>
          </a:xfrm>
        </p:spPr>
        <p:txBody>
          <a:bodyPr anchor="b"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109" indent="0" algn="ctr">
              <a:buNone/>
              <a:defRPr sz="2000"/>
            </a:lvl2pPr>
            <a:lvl3pPr marL="914217" indent="0" algn="ctr">
              <a:buNone/>
              <a:defRPr sz="1800"/>
            </a:lvl3pPr>
            <a:lvl4pPr marL="1371326" indent="0" algn="ctr">
              <a:buNone/>
              <a:defRPr sz="1600"/>
            </a:lvl4pPr>
            <a:lvl5pPr marL="1828434" indent="0" algn="ctr">
              <a:buNone/>
              <a:defRPr sz="1600"/>
            </a:lvl5pPr>
            <a:lvl6pPr marL="2285543" indent="0" algn="ctr">
              <a:buNone/>
              <a:defRPr sz="1600"/>
            </a:lvl6pPr>
            <a:lvl7pPr marL="2742651" indent="0" algn="ctr">
              <a:buNone/>
              <a:defRPr sz="1600"/>
            </a:lvl7pPr>
            <a:lvl8pPr marL="3199760" indent="0" algn="ctr">
              <a:buNone/>
              <a:defRPr sz="1600"/>
            </a:lvl8pPr>
            <a:lvl9pPr marL="3656868" indent="0" algn="ctr">
              <a:buNone/>
              <a:defRPr sz="1600"/>
            </a:lvl9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subtitle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27F9E93-62A0-B44B-9434-670A4EAA80A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58355" y="-1"/>
            <a:ext cx="3028107" cy="127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95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10 Algemeen Tussenblad Lichtgroen met tekst">
    <p:bg>
      <p:bgPr>
        <a:solidFill>
          <a:srgbClr val="D7E7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7772" y="1719678"/>
            <a:ext cx="9957427" cy="1997557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199">
                <a:solidFill>
                  <a:schemeClr val="tx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pic>
        <p:nvPicPr>
          <p:cNvPr id="4" name="Logo">
            <a:extLst>
              <a:ext uri="{FF2B5EF4-FFF2-40B4-BE49-F238E27FC236}">
                <a16:creationId xmlns:a16="http://schemas.microsoft.com/office/drawing/2014/main" id="{93B22A8E-625A-4CDE-93A6-D2D7A82C93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5" name="Rectangle 7">
            <a:extLst>
              <a:ext uri="{FF2B5EF4-FFF2-40B4-BE49-F238E27FC236}">
                <a16:creationId xmlns:a16="http://schemas.microsoft.com/office/drawing/2014/main" id="{8A547C9E-C318-D84A-ABA6-BAEDF185A8A9}"/>
              </a:ext>
            </a:extLst>
          </p:cNvPr>
          <p:cNvSpPr/>
          <p:nvPr userDrawn="1"/>
        </p:nvSpPr>
        <p:spPr>
          <a:xfrm>
            <a:off x="5858431" y="5632200"/>
            <a:ext cx="475138" cy="12258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sp>
        <p:nvSpPr>
          <p:cNvPr id="6" name="Ovaal 5">
            <a:extLst>
              <a:ext uri="{FF2B5EF4-FFF2-40B4-BE49-F238E27FC236}">
                <a16:creationId xmlns:a16="http://schemas.microsoft.com/office/drawing/2014/main" id="{F990B385-969F-2B45-94DD-74D54BD41677}"/>
              </a:ext>
            </a:extLst>
          </p:cNvPr>
          <p:cNvSpPr/>
          <p:nvPr userDrawn="1"/>
        </p:nvSpPr>
        <p:spPr>
          <a:xfrm>
            <a:off x="5858431" y="5401800"/>
            <a:ext cx="475138" cy="475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/>
          </a:p>
        </p:txBody>
      </p:sp>
    </p:spTree>
    <p:extLst>
      <p:ext uri="{BB962C8B-B14F-4D97-AF65-F5344CB8AC3E}">
        <p14:creationId xmlns:p14="http://schemas.microsoft.com/office/powerpoint/2010/main" val="3045431146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EB0B5-1D5C-9547-8787-8DB34D7514F7}" type="datetimeFigureOut">
              <a:rPr lang="en-NL" smtClean="0"/>
              <a:t>12/03/2024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3A50F-93DD-8F4E-8C68-B86827FD3B9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76475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11 Algemeen Beeld links - Teks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636F92F-B88A-4976-9DCD-56BF05853C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12193588"/>
              <a:gd name="connsiteY0" fmla="*/ 0 h 13716000"/>
              <a:gd name="connsiteX1" fmla="*/ 11711187 w 12193588"/>
              <a:gd name="connsiteY1" fmla="*/ 0 h 13716000"/>
              <a:gd name="connsiteX2" fmla="*/ 11711187 w 12193588"/>
              <a:gd name="connsiteY2" fmla="*/ 1923292 h 13716000"/>
              <a:gd name="connsiteX3" fmla="*/ 12193588 w 12193588"/>
              <a:gd name="connsiteY3" fmla="*/ 1923292 h 13716000"/>
              <a:gd name="connsiteX4" fmla="*/ 12193588 w 12193588"/>
              <a:gd name="connsiteY4" fmla="*/ 13716000 h 13716000"/>
              <a:gd name="connsiteX5" fmla="*/ 0 w 12193588"/>
              <a:gd name="connsiteY5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588" h="13716000">
                <a:moveTo>
                  <a:pt x="0" y="0"/>
                </a:moveTo>
                <a:lnTo>
                  <a:pt x="11711187" y="0"/>
                </a:lnTo>
                <a:lnTo>
                  <a:pt x="11711187" y="1923292"/>
                </a:lnTo>
                <a:lnTo>
                  <a:pt x="12193588" y="1923292"/>
                </a:lnTo>
                <a:lnTo>
                  <a:pt x="12193588" y="13716000"/>
                </a:lnTo>
                <a:lnTo>
                  <a:pt x="0" y="13716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GB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163B7D6E-8CAC-4E8F-8228-1980ED8F9D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1" name="Straight Connector 11">
            <a:extLst>
              <a:ext uri="{FF2B5EF4-FFF2-40B4-BE49-F238E27FC236}">
                <a16:creationId xmlns:a16="http://schemas.microsoft.com/office/drawing/2014/main" id="{145D4932-4C1C-344A-AAFC-C7FC6F5F0224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9ED20225-93F0-0E42-80ED-7BBBF0D458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922009D3-1EBC-B24F-91B2-CBF19B6854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</p:spTree>
    <p:extLst>
      <p:ext uri="{BB962C8B-B14F-4D97-AF65-F5344CB8AC3E}">
        <p14:creationId xmlns:p14="http://schemas.microsoft.com/office/powerpoint/2010/main" val="38439442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12 Algemeen Voorbeeld foto – Teks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3">
            <a:extLst>
              <a:ext uri="{FF2B5EF4-FFF2-40B4-BE49-F238E27FC236}">
                <a16:creationId xmlns:a16="http://schemas.microsoft.com/office/drawing/2014/main" id="{4A1852F2-A022-F64B-B142-C625F02FDD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" r="36"/>
          <a:stretch/>
        </p:blipFill>
        <p:spPr>
          <a:xfrm>
            <a:off x="0" y="0"/>
            <a:ext cx="6095206" cy="6857998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163B7D6E-8CAC-4E8F-8228-1980ED8F9D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1" name="Straight Connector 11">
            <a:extLst>
              <a:ext uri="{FF2B5EF4-FFF2-40B4-BE49-F238E27FC236}">
                <a16:creationId xmlns:a16="http://schemas.microsoft.com/office/drawing/2014/main" id="{145D4932-4C1C-344A-AAFC-C7FC6F5F0224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9ED20225-93F0-0E42-80ED-7BBBF0D458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922009D3-1EBC-B24F-91B2-CBF19B6854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</p:spTree>
    <p:extLst>
      <p:ext uri="{BB962C8B-B14F-4D97-AF65-F5344CB8AC3E}">
        <p14:creationId xmlns:p14="http://schemas.microsoft.com/office/powerpoint/2010/main" val="34831627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13 Algemeen Voorbeeld illustratie – Teks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cxnSp>
        <p:nvCxnSpPr>
          <p:cNvPr id="11" name="Straight Connector 11">
            <a:extLst>
              <a:ext uri="{FF2B5EF4-FFF2-40B4-BE49-F238E27FC236}">
                <a16:creationId xmlns:a16="http://schemas.microsoft.com/office/drawing/2014/main" id="{145D4932-4C1C-344A-AAFC-C7FC6F5F0224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9ED20225-93F0-0E42-80ED-7BBBF0D458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922009D3-1EBC-B24F-91B2-CBF19B6854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453094-6C0B-2140-97D9-4001BC1131BF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D7E7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12" name="Logo">
            <a:extLst>
              <a:ext uri="{FF2B5EF4-FFF2-40B4-BE49-F238E27FC236}">
                <a16:creationId xmlns:a16="http://schemas.microsoft.com/office/drawing/2014/main" id="{BE5B5D6C-990E-A342-8BA0-FAFD15634B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93300ADE-20FA-0B4B-B767-733B6AE907E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469" y="1185907"/>
            <a:ext cx="4065061" cy="4191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9640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14 Algemeen Twee kolommen m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4290" y="862639"/>
            <a:ext cx="5001872" cy="646893"/>
          </a:xfrm>
        </p:spPr>
        <p:txBody>
          <a:bodyPr/>
          <a:lstStyle>
            <a:lvl1pPr>
              <a:defRPr sz="2400"/>
            </a:lvl1pPr>
          </a:lstStyle>
          <a:p>
            <a:r>
              <a:rPr lang="nl-NL" dirty="0"/>
              <a:t>Kolom titel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37FD8D1-3DEF-4FCB-9CF8-50D4C190EF69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50346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F4EE1DA-9BE6-4C54-9886-AC193D9CE62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9046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A93AF3DA-9BC0-6B4B-9CBD-99BCF696C1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5" name="Straight Connector 11">
            <a:extLst>
              <a:ext uri="{FF2B5EF4-FFF2-40B4-BE49-F238E27FC236}">
                <a16:creationId xmlns:a16="http://schemas.microsoft.com/office/drawing/2014/main" id="{A954BB3E-ADCE-A741-83C0-46CE52CC50B8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55957BE6-15DD-E74F-94EE-159CD092F6A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79E233DF-287A-024B-A85C-C41538AA285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</p:spTree>
    <p:extLst>
      <p:ext uri="{BB962C8B-B14F-4D97-AF65-F5344CB8AC3E}">
        <p14:creationId xmlns:p14="http://schemas.microsoft.com/office/powerpoint/2010/main" val="22842438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15 Algemeen Tekst over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4290" y="862639"/>
            <a:ext cx="10853907" cy="646893"/>
          </a:xfrm>
        </p:spPr>
        <p:txBody>
          <a:bodyPr/>
          <a:lstStyle>
            <a:lvl1pPr>
              <a:defRPr sz="2400"/>
            </a:lvl1pPr>
          </a:lstStyle>
          <a:p>
            <a:r>
              <a:rPr lang="nl-NL" dirty="0"/>
              <a:t>Kolom titel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37FD8D1-3DEF-4FCB-9CF8-50D4C190EF69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10843420" cy="0"/>
          </a:xfrm>
          <a:prstGeom prst="line">
            <a:avLst/>
          </a:prstGeom>
          <a:ln w="38100">
            <a:solidFill>
              <a:srgbClr val="39870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F4EE1DA-9BE6-4C54-9886-AC193D9CE62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9046" y="1863000"/>
            <a:ext cx="10853907" cy="4351338"/>
          </a:xfrm>
        </p:spPr>
        <p:txBody>
          <a:bodyPr numCol="2" spcCol="1080000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A93AF3DA-9BC0-6B4B-9CBD-99BCF696C1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9214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16 Algemeen Tabel of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4290" y="862639"/>
            <a:ext cx="10843420" cy="646893"/>
          </a:xfrm>
        </p:spPr>
        <p:txBody>
          <a:bodyPr/>
          <a:lstStyle>
            <a:lvl1pPr>
              <a:defRPr sz="2400"/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79F293BA-1623-4A76-8D5B-FD12AA92B2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1EF27C3-F59F-43D6-AAAF-8DA7D3A4CA7E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1084342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jdelijke aanduiding voor tabel 4">
            <a:extLst>
              <a:ext uri="{FF2B5EF4-FFF2-40B4-BE49-F238E27FC236}">
                <a16:creationId xmlns:a16="http://schemas.microsoft.com/office/drawing/2014/main" id="{7BF9B7D8-7E90-244C-8B2F-C2B69B36DEDF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674290" y="1857374"/>
            <a:ext cx="10843420" cy="4320213"/>
          </a:xfr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361466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17 Algemeen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ogo">
            <a:extLst>
              <a:ext uri="{FF2B5EF4-FFF2-40B4-BE49-F238E27FC236}">
                <a16:creationId xmlns:a16="http://schemas.microsoft.com/office/drawing/2014/main" id="{E97658EF-1099-4CB2-8E8E-A889FB17CD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4" name="Tijdelijke aanduiding voor afbeelding 3">
            <a:extLst>
              <a:ext uri="{FF2B5EF4-FFF2-40B4-BE49-F238E27FC236}">
                <a16:creationId xmlns:a16="http://schemas.microsoft.com/office/drawing/2014/main" id="{A14DAA77-4ECB-1E45-9F58-1266A1D41F7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63561"/>
            <a:ext cx="12192000" cy="5894439"/>
          </a:xfr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049529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1 Missie Logius">
    <p:bg>
      <p:bgPr>
        <a:solidFill>
          <a:srgbClr val="398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6C61F54-1A50-4BA3-B44E-30A710F124F9}"/>
              </a:ext>
            </a:extLst>
          </p:cNvPr>
          <p:cNvSpPr/>
          <p:nvPr userDrawn="1"/>
        </p:nvSpPr>
        <p:spPr>
          <a:xfrm>
            <a:off x="5907024" y="2335618"/>
            <a:ext cx="377951" cy="4522382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12" name="Logo">
            <a:extLst>
              <a:ext uri="{FF2B5EF4-FFF2-40B4-BE49-F238E27FC236}">
                <a16:creationId xmlns:a16="http://schemas.microsoft.com/office/drawing/2014/main" id="{1CE93877-59B8-4EC7-9255-6B4F1FA3325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17" name="Tekstvak 4">
            <a:extLst>
              <a:ext uri="{FF2B5EF4-FFF2-40B4-BE49-F238E27FC236}">
                <a16:creationId xmlns:a16="http://schemas.microsoft.com/office/drawing/2014/main" id="{F1D0750D-6ACF-324C-BA7D-FD4A25CEF284}"/>
              </a:ext>
            </a:extLst>
          </p:cNvPr>
          <p:cNvSpPr txBox="1"/>
          <p:nvPr userDrawn="1"/>
        </p:nvSpPr>
        <p:spPr>
          <a:xfrm>
            <a:off x="2451763" y="2161282"/>
            <a:ext cx="3161389" cy="31117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Toegang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/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Interactie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/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Gegevensuitwisseling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/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Infrastructuur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/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Regie op stelsels</a:t>
            </a:r>
            <a:br>
              <a:rPr lang="nl-NL" sz="2050" dirty="0">
                <a:solidFill>
                  <a:schemeClr val="bg1"/>
                </a:solidFill>
              </a:rPr>
            </a:br>
            <a:r>
              <a:rPr lang="nl-NL" sz="2050" dirty="0">
                <a:solidFill>
                  <a:schemeClr val="bg1"/>
                </a:solidFill>
              </a:rPr>
              <a:t>en standaarden</a:t>
            </a:r>
          </a:p>
        </p:txBody>
      </p:sp>
      <p:sp>
        <p:nvSpPr>
          <p:cNvPr id="19" name="Oval 24">
            <a:extLst>
              <a:ext uri="{FF2B5EF4-FFF2-40B4-BE49-F238E27FC236}">
                <a16:creationId xmlns:a16="http://schemas.microsoft.com/office/drawing/2014/main" id="{CB46B796-5CEB-D04D-B131-5C21E5B2CF96}"/>
              </a:ext>
            </a:extLst>
          </p:cNvPr>
          <p:cNvSpPr/>
          <p:nvPr userDrawn="1"/>
        </p:nvSpPr>
        <p:spPr>
          <a:xfrm>
            <a:off x="5905525" y="2146300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0" name="Oval 25">
            <a:extLst>
              <a:ext uri="{FF2B5EF4-FFF2-40B4-BE49-F238E27FC236}">
                <a16:creationId xmlns:a16="http://schemas.microsoft.com/office/drawing/2014/main" id="{1B72E4A9-EE16-8342-ABCB-92A23FF10020}"/>
              </a:ext>
            </a:extLst>
          </p:cNvPr>
          <p:cNvSpPr/>
          <p:nvPr userDrawn="1"/>
        </p:nvSpPr>
        <p:spPr>
          <a:xfrm>
            <a:off x="5905525" y="2722460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1" name="Oval 26">
            <a:extLst>
              <a:ext uri="{FF2B5EF4-FFF2-40B4-BE49-F238E27FC236}">
                <a16:creationId xmlns:a16="http://schemas.microsoft.com/office/drawing/2014/main" id="{D77A44B9-CD33-4C48-B653-5BEFFFB88B65}"/>
              </a:ext>
            </a:extLst>
          </p:cNvPr>
          <p:cNvSpPr/>
          <p:nvPr userDrawn="1"/>
        </p:nvSpPr>
        <p:spPr>
          <a:xfrm>
            <a:off x="5905524" y="3298584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2" name="Oval 27">
            <a:extLst>
              <a:ext uri="{FF2B5EF4-FFF2-40B4-BE49-F238E27FC236}">
                <a16:creationId xmlns:a16="http://schemas.microsoft.com/office/drawing/2014/main" id="{7595F974-743F-E542-A571-D42FD8B408A4}"/>
              </a:ext>
            </a:extLst>
          </p:cNvPr>
          <p:cNvSpPr/>
          <p:nvPr userDrawn="1"/>
        </p:nvSpPr>
        <p:spPr>
          <a:xfrm>
            <a:off x="5905117" y="3874744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3" name="Oval 28">
            <a:extLst>
              <a:ext uri="{FF2B5EF4-FFF2-40B4-BE49-F238E27FC236}">
                <a16:creationId xmlns:a16="http://schemas.microsoft.com/office/drawing/2014/main" id="{7962FD1F-4EFB-3946-9F47-4284E7126C4E}"/>
              </a:ext>
            </a:extLst>
          </p:cNvPr>
          <p:cNvSpPr/>
          <p:nvPr userDrawn="1"/>
        </p:nvSpPr>
        <p:spPr>
          <a:xfrm>
            <a:off x="5905524" y="4450868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3CC1A137-8D86-F840-891B-FB29AEFBBF4D}"/>
              </a:ext>
            </a:extLst>
          </p:cNvPr>
          <p:cNvSpPr txBox="1"/>
          <p:nvPr userDrawn="1"/>
        </p:nvSpPr>
        <p:spPr>
          <a:xfrm>
            <a:off x="6792120" y="2147230"/>
            <a:ext cx="4096966" cy="369417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nl-NL" sz="2050" b="1" dirty="0">
                <a:solidFill>
                  <a:schemeClr val="bg1"/>
                </a:solidFill>
              </a:rPr>
              <a:t>De Missie van Logius</a:t>
            </a:r>
          </a:p>
          <a:p>
            <a:pPr algn="l"/>
            <a:endParaRPr lang="nl-NL" sz="1600" dirty="0">
              <a:solidFill>
                <a:schemeClr val="bg1"/>
              </a:solidFill>
            </a:endParaRPr>
          </a:p>
          <a:p>
            <a:pPr algn="l"/>
            <a:r>
              <a:rPr lang="nl-NL" sz="1200" dirty="0">
                <a:solidFill>
                  <a:schemeClr val="bg1"/>
                </a:solidFill>
              </a:rPr>
              <a:t>Logius gelooft in een overheid die altijd, overal</a:t>
            </a:r>
          </a:p>
          <a:p>
            <a:pPr algn="l"/>
            <a:r>
              <a:rPr lang="nl-NL" sz="1200" dirty="0">
                <a:solidFill>
                  <a:schemeClr val="bg1"/>
                </a:solidFill>
              </a:rPr>
              <a:t>en voor iedereen beschikbaar en toegankelijk is.</a:t>
            </a:r>
          </a:p>
          <a:p>
            <a:pPr algn="l"/>
            <a:endParaRPr lang="nl-NL" sz="1200" dirty="0">
              <a:solidFill>
                <a:schemeClr val="bg1"/>
              </a:solidFill>
            </a:endParaRPr>
          </a:p>
          <a:p>
            <a:pPr algn="l"/>
            <a:r>
              <a:rPr lang="nl-NL" sz="1200" dirty="0">
                <a:solidFill>
                  <a:schemeClr val="bg1"/>
                </a:solidFill>
              </a:rPr>
              <a:t>Daarom bieden we publieke organisaties producten en diensten waarmee we er samen voor zorgen dat burgers en bedrijven digitaal zaken kunnen regelen met de overheid.</a:t>
            </a:r>
          </a:p>
          <a:p>
            <a:pPr algn="l"/>
            <a:endParaRPr lang="nl-NL" sz="1200" dirty="0">
              <a:solidFill>
                <a:schemeClr val="bg1"/>
              </a:solidFill>
            </a:endParaRPr>
          </a:p>
          <a:p>
            <a:pPr algn="l"/>
            <a:r>
              <a:rPr lang="nl-NL" sz="1200" dirty="0">
                <a:solidFill>
                  <a:schemeClr val="bg1"/>
                </a:solidFill>
              </a:rPr>
              <a:t>Dat doen we vakkundig, betrouwbaar en</a:t>
            </a:r>
          </a:p>
          <a:p>
            <a:pPr algn="l"/>
            <a:r>
              <a:rPr lang="nl-NL" sz="1200" dirty="0">
                <a:solidFill>
                  <a:schemeClr val="bg1"/>
                </a:solidFill>
              </a:rPr>
              <a:t>in eenvoud. </a:t>
            </a:r>
          </a:p>
        </p:txBody>
      </p:sp>
    </p:spTree>
    <p:extLst>
      <p:ext uri="{BB962C8B-B14F-4D97-AF65-F5344CB8AC3E}">
        <p14:creationId xmlns:p14="http://schemas.microsoft.com/office/powerpoint/2010/main" val="24460590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2 Centrale boodschap Logius">
    <p:bg>
      <p:bgPr>
        <a:solidFill>
          <a:srgbClr val="398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6C61F54-1A50-4BA3-B44E-30A710F124F9}"/>
              </a:ext>
            </a:extLst>
          </p:cNvPr>
          <p:cNvSpPr/>
          <p:nvPr userDrawn="1"/>
        </p:nvSpPr>
        <p:spPr>
          <a:xfrm>
            <a:off x="5907024" y="2335618"/>
            <a:ext cx="377951" cy="4522382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12" name="Logo">
            <a:extLst>
              <a:ext uri="{FF2B5EF4-FFF2-40B4-BE49-F238E27FC236}">
                <a16:creationId xmlns:a16="http://schemas.microsoft.com/office/drawing/2014/main" id="{1CE93877-59B8-4EC7-9255-6B4F1FA3325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17" name="Tekstvak 4">
            <a:extLst>
              <a:ext uri="{FF2B5EF4-FFF2-40B4-BE49-F238E27FC236}">
                <a16:creationId xmlns:a16="http://schemas.microsoft.com/office/drawing/2014/main" id="{F1D0750D-6ACF-324C-BA7D-FD4A25CEF284}"/>
              </a:ext>
            </a:extLst>
          </p:cNvPr>
          <p:cNvSpPr txBox="1"/>
          <p:nvPr userDrawn="1"/>
        </p:nvSpPr>
        <p:spPr>
          <a:xfrm>
            <a:off x="2451763" y="2161282"/>
            <a:ext cx="3161389" cy="31117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Toegang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/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Interactie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/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Gegevensuitwisseling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/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Infrastructuur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/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Regie op stelsels</a:t>
            </a:r>
            <a:br>
              <a:rPr lang="nl-NL" sz="2050" dirty="0">
                <a:solidFill>
                  <a:schemeClr val="bg1"/>
                </a:solidFill>
              </a:rPr>
            </a:br>
            <a:r>
              <a:rPr lang="nl-NL" sz="2050" dirty="0">
                <a:solidFill>
                  <a:schemeClr val="bg1"/>
                </a:solidFill>
              </a:rPr>
              <a:t>en standaarden</a:t>
            </a:r>
          </a:p>
        </p:txBody>
      </p:sp>
      <p:sp>
        <p:nvSpPr>
          <p:cNvPr id="19" name="Oval 24">
            <a:extLst>
              <a:ext uri="{FF2B5EF4-FFF2-40B4-BE49-F238E27FC236}">
                <a16:creationId xmlns:a16="http://schemas.microsoft.com/office/drawing/2014/main" id="{CB46B796-5CEB-D04D-B131-5C21E5B2CF96}"/>
              </a:ext>
            </a:extLst>
          </p:cNvPr>
          <p:cNvSpPr/>
          <p:nvPr userDrawn="1"/>
        </p:nvSpPr>
        <p:spPr>
          <a:xfrm>
            <a:off x="5905525" y="2146300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0" name="Oval 25">
            <a:extLst>
              <a:ext uri="{FF2B5EF4-FFF2-40B4-BE49-F238E27FC236}">
                <a16:creationId xmlns:a16="http://schemas.microsoft.com/office/drawing/2014/main" id="{1B72E4A9-EE16-8342-ABCB-92A23FF10020}"/>
              </a:ext>
            </a:extLst>
          </p:cNvPr>
          <p:cNvSpPr/>
          <p:nvPr userDrawn="1"/>
        </p:nvSpPr>
        <p:spPr>
          <a:xfrm>
            <a:off x="5905525" y="2722460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1" name="Oval 26">
            <a:extLst>
              <a:ext uri="{FF2B5EF4-FFF2-40B4-BE49-F238E27FC236}">
                <a16:creationId xmlns:a16="http://schemas.microsoft.com/office/drawing/2014/main" id="{D77A44B9-CD33-4C48-B653-5BEFFFB88B65}"/>
              </a:ext>
            </a:extLst>
          </p:cNvPr>
          <p:cNvSpPr/>
          <p:nvPr userDrawn="1"/>
        </p:nvSpPr>
        <p:spPr>
          <a:xfrm>
            <a:off x="5905524" y="3298584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2" name="Oval 27">
            <a:extLst>
              <a:ext uri="{FF2B5EF4-FFF2-40B4-BE49-F238E27FC236}">
                <a16:creationId xmlns:a16="http://schemas.microsoft.com/office/drawing/2014/main" id="{7595F974-743F-E542-A571-D42FD8B408A4}"/>
              </a:ext>
            </a:extLst>
          </p:cNvPr>
          <p:cNvSpPr/>
          <p:nvPr userDrawn="1"/>
        </p:nvSpPr>
        <p:spPr>
          <a:xfrm>
            <a:off x="5905117" y="3874744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3" name="Oval 28">
            <a:extLst>
              <a:ext uri="{FF2B5EF4-FFF2-40B4-BE49-F238E27FC236}">
                <a16:creationId xmlns:a16="http://schemas.microsoft.com/office/drawing/2014/main" id="{7962FD1F-4EFB-3946-9F47-4284E7126C4E}"/>
              </a:ext>
            </a:extLst>
          </p:cNvPr>
          <p:cNvSpPr/>
          <p:nvPr userDrawn="1"/>
        </p:nvSpPr>
        <p:spPr>
          <a:xfrm>
            <a:off x="5905524" y="4450868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3CC1A137-8D86-F840-891B-FB29AEFBBF4D}"/>
              </a:ext>
            </a:extLst>
          </p:cNvPr>
          <p:cNvSpPr txBox="1"/>
          <p:nvPr userDrawn="1"/>
        </p:nvSpPr>
        <p:spPr>
          <a:xfrm>
            <a:off x="6792121" y="2147230"/>
            <a:ext cx="3011910" cy="369417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nl-NL" sz="2050" b="1" dirty="0">
                <a:solidFill>
                  <a:schemeClr val="bg1"/>
                </a:solidFill>
              </a:rPr>
              <a:t>Samen zorgen we voor een digitale overheid die werkt voor iedereen. </a:t>
            </a:r>
          </a:p>
        </p:txBody>
      </p:sp>
    </p:spTree>
    <p:extLst>
      <p:ext uri="{BB962C8B-B14F-4D97-AF65-F5344CB8AC3E}">
        <p14:creationId xmlns:p14="http://schemas.microsoft.com/office/powerpoint/2010/main" val="3920431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2 Voorbla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4">
            <a:extLst>
              <a:ext uri="{FF2B5EF4-FFF2-40B4-BE49-F238E27FC236}">
                <a16:creationId xmlns:a16="http://schemas.microsoft.com/office/drawing/2014/main" id="{E179A1CE-AC72-7949-8131-48F0624E0F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" r="36"/>
          <a:stretch/>
        </p:blipFill>
        <p:spPr>
          <a:xfrm>
            <a:off x="0" y="0"/>
            <a:ext cx="6095206" cy="6858000"/>
          </a:xfrm>
          <a:prstGeom prst="rect">
            <a:avLst/>
          </a:prstGeom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id="{804C8CB9-DE8D-1541-AB67-994B9F212A9C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409905" y="1271116"/>
            <a:ext cx="5573124" cy="4287473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99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409904" y="5735638"/>
            <a:ext cx="5573124" cy="703064"/>
          </a:xfrm>
        </p:spPr>
        <p:txBody>
          <a:bodyPr anchor="b"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109" indent="0" algn="ctr">
              <a:buNone/>
              <a:defRPr sz="2000"/>
            </a:lvl2pPr>
            <a:lvl3pPr marL="914217" indent="0" algn="ctr">
              <a:buNone/>
              <a:defRPr sz="1800"/>
            </a:lvl3pPr>
            <a:lvl4pPr marL="1371326" indent="0" algn="ctr">
              <a:buNone/>
              <a:defRPr sz="1600"/>
            </a:lvl4pPr>
            <a:lvl5pPr marL="1828434" indent="0" algn="ctr">
              <a:buNone/>
              <a:defRPr sz="1600"/>
            </a:lvl5pPr>
            <a:lvl6pPr marL="2285543" indent="0" algn="ctr">
              <a:buNone/>
              <a:defRPr sz="1600"/>
            </a:lvl6pPr>
            <a:lvl7pPr marL="2742651" indent="0" algn="ctr">
              <a:buNone/>
              <a:defRPr sz="1600"/>
            </a:lvl7pPr>
            <a:lvl8pPr marL="3199760" indent="0" algn="ctr">
              <a:buNone/>
              <a:defRPr sz="1600"/>
            </a:lvl8pPr>
            <a:lvl9pPr marL="3656868" indent="0" algn="ctr">
              <a:buNone/>
              <a:defRPr sz="1600"/>
            </a:lvl9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subtitle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27F9E93-62A0-B44B-9434-670A4EAA80A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58355" y="-1"/>
            <a:ext cx="3028107" cy="127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1352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3 Domeinen kernboodsch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79F293BA-1623-4A76-8D5B-FD12AA92B2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21" name="Rechte verbindingslijn 20">
            <a:extLst>
              <a:ext uri="{FF2B5EF4-FFF2-40B4-BE49-F238E27FC236}">
                <a16:creationId xmlns:a16="http://schemas.microsoft.com/office/drawing/2014/main" id="{A6CF40ED-B3DB-6A4C-8048-A7CEA8CC2670}"/>
              </a:ext>
            </a:extLst>
          </p:cNvPr>
          <p:cNvCxnSpPr/>
          <p:nvPr userDrawn="1"/>
        </p:nvCxnSpPr>
        <p:spPr>
          <a:xfrm>
            <a:off x="774974" y="3063227"/>
            <a:ext cx="1967869" cy="0"/>
          </a:xfrm>
          <a:prstGeom prst="line">
            <a:avLst/>
          </a:prstGeom>
          <a:ln w="25400">
            <a:solidFill>
              <a:srgbClr val="E17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>
            <a:extLst>
              <a:ext uri="{FF2B5EF4-FFF2-40B4-BE49-F238E27FC236}">
                <a16:creationId xmlns:a16="http://schemas.microsoft.com/office/drawing/2014/main" id="{4C346DEE-E7C9-284C-90A7-F27EDBB040B8}"/>
              </a:ext>
            </a:extLst>
          </p:cNvPr>
          <p:cNvCxnSpPr/>
          <p:nvPr userDrawn="1"/>
        </p:nvCxnSpPr>
        <p:spPr>
          <a:xfrm>
            <a:off x="2936233" y="3063227"/>
            <a:ext cx="1967869" cy="0"/>
          </a:xfrm>
          <a:prstGeom prst="line">
            <a:avLst/>
          </a:prstGeom>
          <a:ln w="25400">
            <a:solidFill>
              <a:srgbClr val="8FCA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Rechte verbindingslijn 22">
            <a:extLst>
              <a:ext uri="{FF2B5EF4-FFF2-40B4-BE49-F238E27FC236}">
                <a16:creationId xmlns:a16="http://schemas.microsoft.com/office/drawing/2014/main" id="{4EC85019-264A-8444-8C67-2D7810A7E99F}"/>
              </a:ext>
            </a:extLst>
          </p:cNvPr>
          <p:cNvCxnSpPr/>
          <p:nvPr userDrawn="1"/>
        </p:nvCxnSpPr>
        <p:spPr>
          <a:xfrm>
            <a:off x="5097491" y="3063227"/>
            <a:ext cx="1967869" cy="0"/>
          </a:xfrm>
          <a:prstGeom prst="line">
            <a:avLst/>
          </a:prstGeom>
          <a:ln w="25400">
            <a:solidFill>
              <a:srgbClr val="FFB6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hte verbindingslijn 23">
            <a:extLst>
              <a:ext uri="{FF2B5EF4-FFF2-40B4-BE49-F238E27FC236}">
                <a16:creationId xmlns:a16="http://schemas.microsoft.com/office/drawing/2014/main" id="{78A0D59E-E748-FE46-B13F-34DA25396717}"/>
              </a:ext>
            </a:extLst>
          </p:cNvPr>
          <p:cNvCxnSpPr/>
          <p:nvPr userDrawn="1"/>
        </p:nvCxnSpPr>
        <p:spPr>
          <a:xfrm>
            <a:off x="7258750" y="3063227"/>
            <a:ext cx="1967869" cy="0"/>
          </a:xfrm>
          <a:prstGeom prst="line">
            <a:avLst/>
          </a:prstGeom>
          <a:ln w="25400">
            <a:solidFill>
              <a:srgbClr val="76D2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echte verbindingslijn 24">
            <a:extLst>
              <a:ext uri="{FF2B5EF4-FFF2-40B4-BE49-F238E27FC236}">
                <a16:creationId xmlns:a16="http://schemas.microsoft.com/office/drawing/2014/main" id="{B7349073-4E48-D449-AE04-A617E6D9EB2B}"/>
              </a:ext>
            </a:extLst>
          </p:cNvPr>
          <p:cNvCxnSpPr/>
          <p:nvPr userDrawn="1"/>
        </p:nvCxnSpPr>
        <p:spPr>
          <a:xfrm>
            <a:off x="9420008" y="3063227"/>
            <a:ext cx="1967869" cy="0"/>
          </a:xfrm>
          <a:prstGeom prst="line">
            <a:avLst/>
          </a:prstGeom>
          <a:ln w="25400">
            <a:solidFill>
              <a:srgbClr val="2759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Afbeelding 25">
            <a:extLst>
              <a:ext uri="{FF2B5EF4-FFF2-40B4-BE49-F238E27FC236}">
                <a16:creationId xmlns:a16="http://schemas.microsoft.com/office/drawing/2014/main" id="{63CB9BC0-11FE-DD4C-9228-468387FD572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7491" y="2473881"/>
            <a:ext cx="395948" cy="396000"/>
          </a:xfrm>
          <a:prstGeom prst="rect">
            <a:avLst/>
          </a:prstGeom>
        </p:spPr>
      </p:pic>
      <p:pic>
        <p:nvPicPr>
          <p:cNvPr id="27" name="Afbeelding 26">
            <a:extLst>
              <a:ext uri="{FF2B5EF4-FFF2-40B4-BE49-F238E27FC236}">
                <a16:creationId xmlns:a16="http://schemas.microsoft.com/office/drawing/2014/main" id="{1046E19E-7037-D746-8B81-8125DD73046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8750" y="2473881"/>
            <a:ext cx="395948" cy="396000"/>
          </a:xfrm>
          <a:prstGeom prst="rect">
            <a:avLst/>
          </a:prstGeom>
        </p:spPr>
      </p:pic>
      <p:pic>
        <p:nvPicPr>
          <p:cNvPr id="28" name="Afbeelding 27">
            <a:extLst>
              <a:ext uri="{FF2B5EF4-FFF2-40B4-BE49-F238E27FC236}">
                <a16:creationId xmlns:a16="http://schemas.microsoft.com/office/drawing/2014/main" id="{2532647A-096B-954F-BA3B-74F81A187B7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6232" y="2474277"/>
            <a:ext cx="395948" cy="396000"/>
          </a:xfrm>
          <a:prstGeom prst="rect">
            <a:avLst/>
          </a:prstGeom>
        </p:spPr>
      </p:pic>
      <p:pic>
        <p:nvPicPr>
          <p:cNvPr id="29" name="Afbeelding 28">
            <a:extLst>
              <a:ext uri="{FF2B5EF4-FFF2-40B4-BE49-F238E27FC236}">
                <a16:creationId xmlns:a16="http://schemas.microsoft.com/office/drawing/2014/main" id="{5BA1FAC5-78E9-244A-BBF7-44BE2969AE6E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0008" y="2473881"/>
            <a:ext cx="395948" cy="396000"/>
          </a:xfrm>
          <a:prstGeom prst="rect">
            <a:avLst/>
          </a:prstGeom>
        </p:spPr>
      </p:pic>
      <p:pic>
        <p:nvPicPr>
          <p:cNvPr id="30" name="Afbeelding 29">
            <a:extLst>
              <a:ext uri="{FF2B5EF4-FFF2-40B4-BE49-F238E27FC236}">
                <a16:creationId xmlns:a16="http://schemas.microsoft.com/office/drawing/2014/main" id="{E89DFA4F-60F7-0342-AECD-54426EC982DA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74" y="2474278"/>
            <a:ext cx="395552" cy="395604"/>
          </a:xfrm>
          <a:prstGeom prst="rect">
            <a:avLst/>
          </a:prstGeom>
        </p:spPr>
      </p:pic>
      <p:sp>
        <p:nvSpPr>
          <p:cNvPr id="31" name="Tekstvak 30">
            <a:extLst>
              <a:ext uri="{FF2B5EF4-FFF2-40B4-BE49-F238E27FC236}">
                <a16:creationId xmlns:a16="http://schemas.microsoft.com/office/drawing/2014/main" id="{E625C973-DA58-6448-86C5-198CE00AF485}"/>
              </a:ext>
            </a:extLst>
          </p:cNvPr>
          <p:cNvSpPr txBox="1"/>
          <p:nvPr userDrawn="1"/>
        </p:nvSpPr>
        <p:spPr>
          <a:xfrm>
            <a:off x="1249518" y="2474278"/>
            <a:ext cx="1493325" cy="39052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eaLnBrk="0" hangingPunct="0"/>
            <a:r>
              <a:rPr lang="nl-NL" sz="1000" b="1" dirty="0"/>
              <a:t>Toegang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D0443213-599E-4A4C-A978-C1B0DFC142A7}"/>
              </a:ext>
            </a:extLst>
          </p:cNvPr>
          <p:cNvSpPr txBox="1"/>
          <p:nvPr userDrawn="1"/>
        </p:nvSpPr>
        <p:spPr>
          <a:xfrm>
            <a:off x="3410776" y="2474278"/>
            <a:ext cx="1493325" cy="39052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eaLnBrk="0" hangingPunct="0"/>
            <a:r>
              <a:rPr lang="nl-NL" sz="1000" b="1" dirty="0"/>
              <a:t>Interactie</a:t>
            </a:r>
          </a:p>
        </p:txBody>
      </p:sp>
      <p:sp>
        <p:nvSpPr>
          <p:cNvPr id="33" name="Tekstvak 32">
            <a:extLst>
              <a:ext uri="{FF2B5EF4-FFF2-40B4-BE49-F238E27FC236}">
                <a16:creationId xmlns:a16="http://schemas.microsoft.com/office/drawing/2014/main" id="{86B368D2-BF7D-2B4D-88F2-D5F875261FDB}"/>
              </a:ext>
            </a:extLst>
          </p:cNvPr>
          <p:cNvSpPr txBox="1"/>
          <p:nvPr userDrawn="1"/>
        </p:nvSpPr>
        <p:spPr>
          <a:xfrm>
            <a:off x="5572035" y="2474278"/>
            <a:ext cx="1493325" cy="39052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eaLnBrk="0" hangingPunct="0"/>
            <a:r>
              <a:rPr lang="nl-NL" sz="1000" b="1" dirty="0" err="1"/>
              <a:t>Gegevens-uitwisseling</a:t>
            </a:r>
            <a:endParaRPr lang="nl-NL" sz="1000" b="1" dirty="0"/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E1044E12-6195-2344-ACC6-A05CAC66AC5D}"/>
              </a:ext>
            </a:extLst>
          </p:cNvPr>
          <p:cNvSpPr txBox="1"/>
          <p:nvPr userDrawn="1"/>
        </p:nvSpPr>
        <p:spPr>
          <a:xfrm>
            <a:off x="7733293" y="2474278"/>
            <a:ext cx="1493325" cy="39052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eaLnBrk="0" hangingPunct="0"/>
            <a:r>
              <a:rPr lang="nl-NL" sz="1000" b="1" dirty="0"/>
              <a:t>Infrastructuur</a:t>
            </a:r>
          </a:p>
        </p:txBody>
      </p:sp>
      <p:sp>
        <p:nvSpPr>
          <p:cNvPr id="35" name="Tekstvak 34">
            <a:extLst>
              <a:ext uri="{FF2B5EF4-FFF2-40B4-BE49-F238E27FC236}">
                <a16:creationId xmlns:a16="http://schemas.microsoft.com/office/drawing/2014/main" id="{BC8D71EC-A8C6-6E48-AB5B-A890647B96B3}"/>
              </a:ext>
            </a:extLst>
          </p:cNvPr>
          <p:cNvSpPr txBox="1"/>
          <p:nvPr userDrawn="1"/>
        </p:nvSpPr>
        <p:spPr>
          <a:xfrm>
            <a:off x="9894552" y="2474278"/>
            <a:ext cx="1493325" cy="39052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eaLnBrk="0" hangingPunct="0"/>
            <a:r>
              <a:rPr lang="nl-NL" sz="1000" b="1" dirty="0"/>
              <a:t>Regie op stelsels en standaarden</a:t>
            </a:r>
          </a:p>
        </p:txBody>
      </p:sp>
      <p:sp>
        <p:nvSpPr>
          <p:cNvPr id="36" name="Tekstvak 35">
            <a:extLst>
              <a:ext uri="{FF2B5EF4-FFF2-40B4-BE49-F238E27FC236}">
                <a16:creationId xmlns:a16="http://schemas.microsoft.com/office/drawing/2014/main" id="{0ECDDC91-C2D3-9644-8506-E16D8284622F}"/>
              </a:ext>
            </a:extLst>
          </p:cNvPr>
          <p:cNvSpPr txBox="1"/>
          <p:nvPr userDrawn="1"/>
        </p:nvSpPr>
        <p:spPr>
          <a:xfrm>
            <a:off x="774973" y="3307469"/>
            <a:ext cx="1967869" cy="262445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 diensten en producten van Logius kan veilig en makkelijk toegang worden gegeven tot online </a:t>
            </a:r>
            <a:r>
              <a:rPr lang="nl-NL" sz="10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dienst-verlening</a:t>
            </a: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Niet alleen vanuit Nederland, maar ook </a:t>
            </a:r>
            <a:r>
              <a:rPr lang="nl-NL" sz="10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daar-buiten</a:t>
            </a: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nl-NL" sz="10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Vaak gaat het om privacygevoelige gegevens. Logius biedt de zekerheid dat gegevens met de juiste persoon of het juiste bedrijf worden gedeeld. </a:t>
            </a:r>
          </a:p>
        </p:txBody>
      </p:sp>
      <p:sp>
        <p:nvSpPr>
          <p:cNvPr id="37" name="Tekstvak 36">
            <a:extLst>
              <a:ext uri="{FF2B5EF4-FFF2-40B4-BE49-F238E27FC236}">
                <a16:creationId xmlns:a16="http://schemas.microsoft.com/office/drawing/2014/main" id="{3CED80A6-C3ED-0A47-A8AF-2A7399AEE304}"/>
              </a:ext>
            </a:extLst>
          </p:cNvPr>
          <p:cNvSpPr txBox="1"/>
          <p:nvPr userDrawn="1"/>
        </p:nvSpPr>
        <p:spPr>
          <a:xfrm>
            <a:off x="2936232" y="3307469"/>
            <a:ext cx="1967869" cy="262445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eaLnBrk="0" hangingPunct="0">
              <a:lnSpc>
                <a:spcPct val="100000"/>
              </a:lnSpc>
            </a:pP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Burgers en ondernemers </a:t>
            </a:r>
          </a:p>
          <a:p>
            <a:pPr eaLnBrk="0" hangingPunct="0">
              <a:lnSpc>
                <a:spcPct val="100000"/>
              </a:lnSpc>
            </a:pP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kunt u op een veilige en toegankelijke manier attenderen op belangrijke zaken met een digitaal bericht.</a:t>
            </a:r>
          </a:p>
          <a:p>
            <a:pPr eaLnBrk="0" hangingPunct="0">
              <a:lnSpc>
                <a:spcPct val="100000"/>
              </a:lnSpc>
            </a:pPr>
            <a:endParaRPr lang="nl-NL" sz="10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eaLnBrk="0" hangingPunct="0">
              <a:lnSpc>
                <a:spcPct val="100000"/>
              </a:lnSpc>
            </a:pP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Ook kunt u iemand inzicht geven in zijn of haar geregistreerde gegevens</a:t>
            </a:r>
          </a:p>
          <a:p>
            <a:pPr eaLnBrk="0" hangingPunct="0">
              <a:lnSpc>
                <a:spcPct val="100000"/>
              </a:lnSpc>
            </a:pP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diegene de regie geven over deze </a:t>
            </a:r>
            <a:r>
              <a:rPr lang="nl-NL" sz="10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persoons-gegevens</a:t>
            </a: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waaronder</a:t>
            </a:r>
          </a:p>
          <a:p>
            <a:pPr eaLnBrk="0" hangingPunct="0">
              <a:lnSpc>
                <a:spcPct val="100000"/>
              </a:lnSpc>
            </a:pP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het delen met anderen.</a:t>
            </a:r>
          </a:p>
        </p:txBody>
      </p:sp>
      <p:sp>
        <p:nvSpPr>
          <p:cNvPr id="38" name="Tekstvak 37">
            <a:extLst>
              <a:ext uri="{FF2B5EF4-FFF2-40B4-BE49-F238E27FC236}">
                <a16:creationId xmlns:a16="http://schemas.microsoft.com/office/drawing/2014/main" id="{EB9F4020-CA2C-954E-9D79-F80E79E0224A}"/>
              </a:ext>
            </a:extLst>
          </p:cNvPr>
          <p:cNvSpPr txBox="1"/>
          <p:nvPr userDrawn="1"/>
        </p:nvSpPr>
        <p:spPr>
          <a:xfrm>
            <a:off x="5097491" y="3307469"/>
            <a:ext cx="1967869" cy="262445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eaLnBrk="0" hangingPunct="0">
              <a:lnSpc>
                <a:spcPct val="100000"/>
              </a:lnSpc>
            </a:pP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Uw gegevens kunt u veilig, betrouwbaar en </a:t>
            </a:r>
            <a:r>
              <a:rPr lang="nl-NL" sz="10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gestandaar-diseerd</a:t>
            </a: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uitwisselen tussen overheden, burgers en bedrijven.</a:t>
            </a:r>
          </a:p>
          <a:p>
            <a:pPr eaLnBrk="0" hangingPunct="0">
              <a:lnSpc>
                <a:spcPct val="100000"/>
              </a:lnSpc>
            </a:pPr>
            <a:endParaRPr lang="nl-NL" sz="10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eaLnBrk="0" hangingPunct="0">
              <a:lnSpc>
                <a:spcPct val="100000"/>
              </a:lnSpc>
            </a:pP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Logius maakt dit mogelijk</a:t>
            </a:r>
          </a:p>
          <a:p>
            <a:pPr eaLnBrk="0" hangingPunct="0">
              <a:lnSpc>
                <a:spcPct val="100000"/>
              </a:lnSpc>
            </a:pP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 ketenpartner voor de digitale overheid.</a:t>
            </a:r>
          </a:p>
          <a:p>
            <a:pPr eaLnBrk="0" hangingPunct="0">
              <a:lnSpc>
                <a:spcPct val="100000"/>
              </a:lnSpc>
            </a:pPr>
            <a:endParaRPr lang="nl-NL" sz="10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eaLnBrk="0" hangingPunct="0">
              <a:lnSpc>
                <a:spcPct val="100000"/>
              </a:lnSpc>
            </a:pP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Daarbij bieden we ook oplossingen om de gegevens in de basisregistraties op orde te houden en uit te wisselen.</a:t>
            </a:r>
          </a:p>
        </p:txBody>
      </p:sp>
      <p:sp>
        <p:nvSpPr>
          <p:cNvPr id="39" name="Tekstvak 38">
            <a:extLst>
              <a:ext uri="{FF2B5EF4-FFF2-40B4-BE49-F238E27FC236}">
                <a16:creationId xmlns:a16="http://schemas.microsoft.com/office/drawing/2014/main" id="{F51030E1-C554-A447-A03B-EEE72351A79D}"/>
              </a:ext>
            </a:extLst>
          </p:cNvPr>
          <p:cNvSpPr txBox="1"/>
          <p:nvPr userDrawn="1"/>
        </p:nvSpPr>
        <p:spPr>
          <a:xfrm>
            <a:off x="7258749" y="3307469"/>
            <a:ext cx="1967869" cy="262445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eaLnBrk="0" hangingPunct="0">
              <a:lnSpc>
                <a:spcPct val="100000"/>
              </a:lnSpc>
            </a:pP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Uw digitale diensten</a:t>
            </a:r>
          </a:p>
          <a:p>
            <a:pPr eaLnBrk="0" hangingPunct="0">
              <a:lnSpc>
                <a:spcPct val="100000"/>
              </a:lnSpc>
            </a:pP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kunt u snel en schaalbaar opbouwen met ons IT-fundament.</a:t>
            </a:r>
          </a:p>
          <a:p>
            <a:pPr eaLnBrk="0" hangingPunct="0">
              <a:lnSpc>
                <a:spcPct val="100000"/>
              </a:lnSpc>
            </a:pPr>
            <a:endParaRPr lang="nl-NL" sz="10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eaLnBrk="0" hangingPunct="0">
              <a:lnSpc>
                <a:spcPct val="100000"/>
              </a:lnSpc>
            </a:pP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u voldoet altijd aan</a:t>
            </a:r>
          </a:p>
          <a:p>
            <a:pPr eaLnBrk="0" hangingPunct="0">
              <a:lnSpc>
                <a:spcPct val="100000"/>
              </a:lnSpc>
            </a:pP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 laatste veiligheidseisen, standaarden en regelgeving.</a:t>
            </a:r>
          </a:p>
          <a:p>
            <a:pPr eaLnBrk="0" hangingPunct="0">
              <a:lnSpc>
                <a:spcPct val="100000"/>
              </a:lnSpc>
            </a:pPr>
            <a:endParaRPr lang="nl-NL" sz="10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eaLnBrk="0" hangingPunct="0">
              <a:lnSpc>
                <a:spcPct val="100000"/>
              </a:lnSpc>
            </a:pP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Ook zorgt Logius voor betrouwbare verbindingen voor het transport van uw data naar burgers, bedrijven en overheden.</a:t>
            </a:r>
          </a:p>
        </p:txBody>
      </p:sp>
      <p:sp>
        <p:nvSpPr>
          <p:cNvPr id="40" name="Tekstvak 39">
            <a:extLst>
              <a:ext uri="{FF2B5EF4-FFF2-40B4-BE49-F238E27FC236}">
                <a16:creationId xmlns:a16="http://schemas.microsoft.com/office/drawing/2014/main" id="{089CEB50-C09E-6443-A46E-C24D1B218734}"/>
              </a:ext>
            </a:extLst>
          </p:cNvPr>
          <p:cNvSpPr txBox="1"/>
          <p:nvPr userDrawn="1"/>
        </p:nvSpPr>
        <p:spPr>
          <a:xfrm>
            <a:off x="9420008" y="3307469"/>
            <a:ext cx="1997019" cy="262445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eaLnBrk="0" hangingPunct="0">
              <a:lnSpc>
                <a:spcPct val="100000"/>
              </a:lnSpc>
            </a:pP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Uw digitale dienstverlening aan burgers en bedrijven</a:t>
            </a:r>
          </a:p>
          <a:p>
            <a:pPr eaLnBrk="0" hangingPunct="0">
              <a:lnSpc>
                <a:spcPct val="100000"/>
              </a:lnSpc>
            </a:pP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veilig, herkenbaar en makkelijk door het gebruik van uniforme standaarden</a:t>
            </a:r>
          </a:p>
          <a:p>
            <a:pPr eaLnBrk="0" hangingPunct="0">
              <a:lnSpc>
                <a:spcPct val="100000"/>
              </a:lnSpc>
            </a:pP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stelsels.</a:t>
            </a:r>
          </a:p>
          <a:p>
            <a:pPr eaLnBrk="0" hangingPunct="0">
              <a:lnSpc>
                <a:spcPct val="100000"/>
              </a:lnSpc>
            </a:pPr>
            <a:endParaRPr lang="nl-NL" sz="10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eaLnBrk="0" hangingPunct="0">
              <a:lnSpc>
                <a:spcPct val="100000"/>
              </a:lnSpc>
            </a:pP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Daarvoor maken we samen sector overstijgende afspraken.</a:t>
            </a:r>
          </a:p>
          <a:p>
            <a:pPr eaLnBrk="0" hangingPunct="0">
              <a:lnSpc>
                <a:spcPct val="100000"/>
              </a:lnSpc>
            </a:pPr>
            <a:endParaRPr lang="nl-NL" sz="10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eaLnBrk="0" hangingPunct="0">
              <a:lnSpc>
                <a:spcPct val="100000"/>
              </a:lnSpc>
            </a:pP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Logius heeft de regie op</a:t>
            </a:r>
          </a:p>
          <a:p>
            <a:pPr eaLnBrk="0" hangingPunct="0">
              <a:lnSpc>
                <a:spcPct val="100000"/>
              </a:lnSpc>
            </a:pP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het maken, vastleggen</a:t>
            </a:r>
          </a:p>
          <a:p>
            <a:pPr eaLnBrk="0" hangingPunct="0">
              <a:lnSpc>
                <a:spcPct val="100000"/>
              </a:lnSpc>
            </a:pPr>
            <a:r>
              <a:rPr lang="nl-NL" sz="10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actualiseren van die afspraken en organiseert daarvoor publiek-private samenwerking.</a:t>
            </a:r>
          </a:p>
        </p:txBody>
      </p:sp>
      <p:cxnSp>
        <p:nvCxnSpPr>
          <p:cNvPr id="41" name="Straight Connector 8">
            <a:extLst>
              <a:ext uri="{FF2B5EF4-FFF2-40B4-BE49-F238E27FC236}">
                <a16:creationId xmlns:a16="http://schemas.microsoft.com/office/drawing/2014/main" id="{A2511EAB-52DE-7A45-BF7B-52D972E671CD}"/>
              </a:ext>
            </a:extLst>
          </p:cNvPr>
          <p:cNvCxnSpPr>
            <a:cxnSpLocks/>
          </p:cNvCxnSpPr>
          <p:nvPr userDrawn="1"/>
        </p:nvCxnSpPr>
        <p:spPr>
          <a:xfrm>
            <a:off x="674290" y="2015218"/>
            <a:ext cx="1084342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kstvak 41">
            <a:extLst>
              <a:ext uri="{FF2B5EF4-FFF2-40B4-BE49-F238E27FC236}">
                <a16:creationId xmlns:a16="http://schemas.microsoft.com/office/drawing/2014/main" id="{4E27D129-A232-5344-8803-9E86ACD54AE1}"/>
              </a:ext>
            </a:extLst>
          </p:cNvPr>
          <p:cNvSpPr txBox="1"/>
          <p:nvPr userDrawn="1"/>
        </p:nvSpPr>
        <p:spPr>
          <a:xfrm>
            <a:off x="674289" y="1424083"/>
            <a:ext cx="10843420" cy="451459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algn="l"/>
            <a:r>
              <a:rPr lang="nl-NL" sz="2400" b="1" dirty="0">
                <a:solidFill>
                  <a:srgbClr val="39870C"/>
                </a:solidFill>
              </a:rPr>
              <a:t>Samen zorgen we voor een </a:t>
            </a:r>
          </a:p>
          <a:p>
            <a:pPr algn="l"/>
            <a:r>
              <a:rPr lang="nl-NL" sz="2400" b="1" dirty="0">
                <a:solidFill>
                  <a:srgbClr val="39870C"/>
                </a:solidFill>
              </a:rPr>
              <a:t>digitale overheid die werkt voor iedereen.</a:t>
            </a:r>
          </a:p>
        </p:txBody>
      </p:sp>
    </p:spTree>
    <p:extLst>
      <p:ext uri="{BB962C8B-B14F-4D97-AF65-F5344CB8AC3E}">
        <p14:creationId xmlns:p14="http://schemas.microsoft.com/office/powerpoint/2010/main" val="20795319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4 Centrale boodschap + domei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79F293BA-1623-4A76-8D5B-FD12AA92B2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A45183C3-A470-5249-9062-F3AB735C6B7E}"/>
              </a:ext>
            </a:extLst>
          </p:cNvPr>
          <p:cNvGrpSpPr/>
          <p:nvPr userDrawn="1"/>
        </p:nvGrpSpPr>
        <p:grpSpPr>
          <a:xfrm>
            <a:off x="753171" y="2380205"/>
            <a:ext cx="10764538" cy="2540982"/>
            <a:chOff x="1506537" y="5516650"/>
            <a:chExt cx="21531880" cy="5081964"/>
          </a:xfrm>
        </p:grpSpPr>
        <p:sp>
          <p:nvSpPr>
            <p:cNvPr id="12" name="Tekstvak 11">
              <a:extLst>
                <a:ext uri="{FF2B5EF4-FFF2-40B4-BE49-F238E27FC236}">
                  <a16:creationId xmlns:a16="http://schemas.microsoft.com/office/drawing/2014/main" id="{E9CA1229-1726-EC45-B30C-3F785FEF7BC4}"/>
                </a:ext>
              </a:extLst>
            </p:cNvPr>
            <p:cNvSpPr txBox="1"/>
            <p:nvPr userDrawn="1"/>
          </p:nvSpPr>
          <p:spPr>
            <a:xfrm>
              <a:off x="1506537" y="8779950"/>
              <a:ext cx="2827719" cy="180822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nl-NL" sz="1400" b="1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Toegang</a:t>
              </a:r>
              <a:endParaRPr lang="nl-NL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Tekstvak 13">
              <a:extLst>
                <a:ext uri="{FF2B5EF4-FFF2-40B4-BE49-F238E27FC236}">
                  <a16:creationId xmlns:a16="http://schemas.microsoft.com/office/drawing/2014/main" id="{9B4D0847-5D26-FE4E-981B-6A8F12F9C49A}"/>
                </a:ext>
              </a:extLst>
            </p:cNvPr>
            <p:cNvSpPr txBox="1"/>
            <p:nvPr userDrawn="1"/>
          </p:nvSpPr>
          <p:spPr>
            <a:xfrm>
              <a:off x="19609543" y="8790387"/>
              <a:ext cx="3428874" cy="180822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nl-NL" sz="1400" b="1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Regie op stelsels en standaarden</a:t>
              </a:r>
              <a:endParaRPr lang="nl-NL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Tekstvak 14">
              <a:extLst>
                <a:ext uri="{FF2B5EF4-FFF2-40B4-BE49-F238E27FC236}">
                  <a16:creationId xmlns:a16="http://schemas.microsoft.com/office/drawing/2014/main" id="{6119D2B6-C751-2249-A144-BCE48F96AA83}"/>
                </a:ext>
              </a:extLst>
            </p:cNvPr>
            <p:cNvSpPr txBox="1"/>
            <p:nvPr userDrawn="1"/>
          </p:nvSpPr>
          <p:spPr>
            <a:xfrm>
              <a:off x="15046871" y="8779950"/>
              <a:ext cx="3566622" cy="180822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nl-NL" sz="1400" b="1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Infrastructuur</a:t>
              </a:r>
              <a:endParaRPr lang="nl-NL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Tekstvak 15">
              <a:extLst>
                <a:ext uri="{FF2B5EF4-FFF2-40B4-BE49-F238E27FC236}">
                  <a16:creationId xmlns:a16="http://schemas.microsoft.com/office/drawing/2014/main" id="{A7CB083D-98FB-FC4B-ACBB-88B3D899262B}"/>
                </a:ext>
              </a:extLst>
            </p:cNvPr>
            <p:cNvSpPr txBox="1"/>
            <p:nvPr userDrawn="1"/>
          </p:nvSpPr>
          <p:spPr>
            <a:xfrm>
              <a:off x="10505992" y="8788677"/>
              <a:ext cx="3375185" cy="180822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nl-NL" sz="1400" b="1" kern="1200" dirty="0" err="1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Gegevens-uitwisseling</a:t>
              </a:r>
              <a:endParaRPr lang="nl-NL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Tekstvak 16">
              <a:extLst>
                <a:ext uri="{FF2B5EF4-FFF2-40B4-BE49-F238E27FC236}">
                  <a16:creationId xmlns:a16="http://schemas.microsoft.com/office/drawing/2014/main" id="{27658245-9BAD-3543-B0A1-4452188CA6A2}"/>
                </a:ext>
              </a:extLst>
            </p:cNvPr>
            <p:cNvSpPr txBox="1"/>
            <p:nvPr userDrawn="1"/>
          </p:nvSpPr>
          <p:spPr>
            <a:xfrm>
              <a:off x="6143132" y="8779950"/>
              <a:ext cx="2827719" cy="180822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nl-NL" sz="1400" b="1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Interactie</a:t>
              </a:r>
              <a:endParaRPr lang="nl-NL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endParaRPr>
            </a:p>
          </p:txBody>
        </p:sp>
        <p:pic>
          <p:nvPicPr>
            <p:cNvPr id="19" name="Afbeelding 18">
              <a:extLst>
                <a:ext uri="{FF2B5EF4-FFF2-40B4-BE49-F238E27FC236}">
                  <a16:creationId xmlns:a16="http://schemas.microsoft.com/office/drawing/2014/main" id="{12A9600F-7BDF-954C-84F2-C0D37ADC516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506537" y="5516650"/>
              <a:ext cx="21374100" cy="2806700"/>
            </a:xfrm>
            <a:prstGeom prst="rect">
              <a:avLst/>
            </a:prstGeom>
          </p:spPr>
        </p:pic>
      </p:grpSp>
      <p:cxnSp>
        <p:nvCxnSpPr>
          <p:cNvPr id="24" name="Straight Connector 8">
            <a:extLst>
              <a:ext uri="{FF2B5EF4-FFF2-40B4-BE49-F238E27FC236}">
                <a16:creationId xmlns:a16="http://schemas.microsoft.com/office/drawing/2014/main" id="{A86A9338-608F-5246-A82E-34EA0E531728}"/>
              </a:ext>
            </a:extLst>
          </p:cNvPr>
          <p:cNvCxnSpPr>
            <a:cxnSpLocks/>
          </p:cNvCxnSpPr>
          <p:nvPr userDrawn="1"/>
        </p:nvCxnSpPr>
        <p:spPr>
          <a:xfrm>
            <a:off x="674290" y="2015218"/>
            <a:ext cx="1084342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>
            <a:extLst>
              <a:ext uri="{FF2B5EF4-FFF2-40B4-BE49-F238E27FC236}">
                <a16:creationId xmlns:a16="http://schemas.microsoft.com/office/drawing/2014/main" id="{94B8A03A-FF4E-A646-AD0D-030EA500E577}"/>
              </a:ext>
            </a:extLst>
          </p:cNvPr>
          <p:cNvSpPr txBox="1"/>
          <p:nvPr userDrawn="1"/>
        </p:nvSpPr>
        <p:spPr>
          <a:xfrm>
            <a:off x="674289" y="1424083"/>
            <a:ext cx="10843420" cy="451459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algn="l"/>
            <a:r>
              <a:rPr lang="nl-NL" sz="2400" b="1" dirty="0">
                <a:solidFill>
                  <a:srgbClr val="39870C"/>
                </a:solidFill>
              </a:rPr>
              <a:t>Samen zorgen we voor een </a:t>
            </a:r>
          </a:p>
          <a:p>
            <a:pPr algn="l"/>
            <a:r>
              <a:rPr lang="nl-NL" sz="2400" b="1" dirty="0">
                <a:solidFill>
                  <a:srgbClr val="39870C"/>
                </a:solidFill>
              </a:rPr>
              <a:t>digitale overheid die werkt voor iedereen.</a:t>
            </a:r>
          </a:p>
        </p:txBody>
      </p:sp>
    </p:spTree>
    <p:extLst>
      <p:ext uri="{BB962C8B-B14F-4D97-AF65-F5344CB8AC3E}">
        <p14:creationId xmlns:p14="http://schemas.microsoft.com/office/powerpoint/2010/main" val="25579151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5 Missie Logi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79F293BA-1623-4A76-8D5B-FD12AA92B2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1EF27C3-F59F-43D6-AAAF-8DA7D3A4CA7E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1084342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kstvak 17">
            <a:extLst>
              <a:ext uri="{FF2B5EF4-FFF2-40B4-BE49-F238E27FC236}">
                <a16:creationId xmlns:a16="http://schemas.microsoft.com/office/drawing/2014/main" id="{4FE154AE-9169-B644-B559-601C2BB32DFF}"/>
              </a:ext>
            </a:extLst>
          </p:cNvPr>
          <p:cNvSpPr txBox="1"/>
          <p:nvPr userDrawn="1"/>
        </p:nvSpPr>
        <p:spPr>
          <a:xfrm>
            <a:off x="674289" y="1056690"/>
            <a:ext cx="10843420" cy="451459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algn="l"/>
            <a:r>
              <a:rPr lang="nl-NL" sz="2400" b="1" dirty="0">
                <a:solidFill>
                  <a:srgbClr val="39870C"/>
                </a:solidFill>
              </a:rPr>
              <a:t>Missie van Logius</a:t>
            </a:r>
          </a:p>
        </p:txBody>
      </p:sp>
      <p:sp>
        <p:nvSpPr>
          <p:cNvPr id="21" name="Afgeronde rechthoek 20">
            <a:extLst>
              <a:ext uri="{FF2B5EF4-FFF2-40B4-BE49-F238E27FC236}">
                <a16:creationId xmlns:a16="http://schemas.microsoft.com/office/drawing/2014/main" id="{3CF99B95-9F48-3148-AC26-EFE5C107E7BB}"/>
              </a:ext>
            </a:extLst>
          </p:cNvPr>
          <p:cNvSpPr/>
          <p:nvPr userDrawn="1"/>
        </p:nvSpPr>
        <p:spPr>
          <a:xfrm>
            <a:off x="674289" y="1853828"/>
            <a:ext cx="10843420" cy="983522"/>
          </a:xfrm>
          <a:prstGeom prst="roundRect">
            <a:avLst/>
          </a:prstGeom>
          <a:solidFill>
            <a:srgbClr val="EBF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Logius gelooft in een overheid die altijd, overal en voor iedereen beschikbaar en toegankelijk is. Daarom bieden we</a:t>
            </a:r>
          </a:p>
          <a:p>
            <a:pPr marL="0" marR="0" lvl="0" indent="0" algn="ctr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Publieke organisaties producten en diensten waarmee we er samen voor zorgen dat burgers en bedrijven digitaal</a:t>
            </a:r>
          </a:p>
          <a:p>
            <a:pPr marL="0" marR="0" lvl="0" indent="0" algn="ctr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zaken kunnen regelen met de overheid. Dat doen we vakkundig, betrouwbaar en in eenvoud. </a:t>
            </a:r>
          </a:p>
        </p:txBody>
      </p:sp>
      <p:grpSp>
        <p:nvGrpSpPr>
          <p:cNvPr id="22" name="Groep 21">
            <a:extLst>
              <a:ext uri="{FF2B5EF4-FFF2-40B4-BE49-F238E27FC236}">
                <a16:creationId xmlns:a16="http://schemas.microsoft.com/office/drawing/2014/main" id="{85FC5992-31CA-D841-A26F-65A4F60D56CE}"/>
              </a:ext>
            </a:extLst>
          </p:cNvPr>
          <p:cNvGrpSpPr/>
          <p:nvPr userDrawn="1"/>
        </p:nvGrpSpPr>
        <p:grpSpPr>
          <a:xfrm>
            <a:off x="753171" y="3183028"/>
            <a:ext cx="10764538" cy="2540982"/>
            <a:chOff x="1506537" y="5516650"/>
            <a:chExt cx="21531880" cy="5081964"/>
          </a:xfrm>
        </p:grpSpPr>
        <p:sp>
          <p:nvSpPr>
            <p:cNvPr id="23" name="Tekstvak 22">
              <a:extLst>
                <a:ext uri="{FF2B5EF4-FFF2-40B4-BE49-F238E27FC236}">
                  <a16:creationId xmlns:a16="http://schemas.microsoft.com/office/drawing/2014/main" id="{CB12E3FA-BEB7-AF40-A3D9-964AE9A46783}"/>
                </a:ext>
              </a:extLst>
            </p:cNvPr>
            <p:cNvSpPr txBox="1"/>
            <p:nvPr userDrawn="1"/>
          </p:nvSpPr>
          <p:spPr>
            <a:xfrm>
              <a:off x="1506537" y="8779950"/>
              <a:ext cx="2827719" cy="180822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nl-NL" sz="1400" b="1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Toegang</a:t>
              </a:r>
              <a:endParaRPr lang="nl-NL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Tekstvak 23">
              <a:extLst>
                <a:ext uri="{FF2B5EF4-FFF2-40B4-BE49-F238E27FC236}">
                  <a16:creationId xmlns:a16="http://schemas.microsoft.com/office/drawing/2014/main" id="{CB07EF12-E302-284F-9F61-01A992055B17}"/>
                </a:ext>
              </a:extLst>
            </p:cNvPr>
            <p:cNvSpPr txBox="1"/>
            <p:nvPr userDrawn="1"/>
          </p:nvSpPr>
          <p:spPr>
            <a:xfrm>
              <a:off x="19609543" y="8790387"/>
              <a:ext cx="3428874" cy="180822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nl-NL" sz="1400" b="1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Regie op stelsels en standaarden</a:t>
              </a:r>
              <a:endParaRPr lang="nl-NL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Tekstvak 24">
              <a:extLst>
                <a:ext uri="{FF2B5EF4-FFF2-40B4-BE49-F238E27FC236}">
                  <a16:creationId xmlns:a16="http://schemas.microsoft.com/office/drawing/2014/main" id="{583A5319-07F3-A34E-B751-D51D64287EB7}"/>
                </a:ext>
              </a:extLst>
            </p:cNvPr>
            <p:cNvSpPr txBox="1"/>
            <p:nvPr userDrawn="1"/>
          </p:nvSpPr>
          <p:spPr>
            <a:xfrm>
              <a:off x="15046871" y="8779950"/>
              <a:ext cx="3566622" cy="180822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nl-NL" sz="1400" b="1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Infrastructuur</a:t>
              </a:r>
              <a:endParaRPr lang="nl-NL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6" name="Tekstvak 25">
              <a:extLst>
                <a:ext uri="{FF2B5EF4-FFF2-40B4-BE49-F238E27FC236}">
                  <a16:creationId xmlns:a16="http://schemas.microsoft.com/office/drawing/2014/main" id="{DB2C64B5-7948-EE40-9CFF-58B69917D164}"/>
                </a:ext>
              </a:extLst>
            </p:cNvPr>
            <p:cNvSpPr txBox="1"/>
            <p:nvPr userDrawn="1"/>
          </p:nvSpPr>
          <p:spPr>
            <a:xfrm>
              <a:off x="10505992" y="8788677"/>
              <a:ext cx="3375185" cy="180822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nl-NL" sz="1400" b="1" kern="1200" dirty="0" err="1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Gegevens-uitwisseling</a:t>
              </a:r>
              <a:endParaRPr lang="nl-NL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" name="Tekstvak 26">
              <a:extLst>
                <a:ext uri="{FF2B5EF4-FFF2-40B4-BE49-F238E27FC236}">
                  <a16:creationId xmlns:a16="http://schemas.microsoft.com/office/drawing/2014/main" id="{4DA06A8A-5E14-974C-8069-09E564FEB206}"/>
                </a:ext>
              </a:extLst>
            </p:cNvPr>
            <p:cNvSpPr txBox="1"/>
            <p:nvPr userDrawn="1"/>
          </p:nvSpPr>
          <p:spPr>
            <a:xfrm>
              <a:off x="6143132" y="8779950"/>
              <a:ext cx="2827719" cy="180822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nl-NL" sz="1400" b="1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Interactie</a:t>
              </a:r>
              <a:endParaRPr lang="nl-NL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endParaRPr>
            </a:p>
          </p:txBody>
        </p:sp>
        <p:pic>
          <p:nvPicPr>
            <p:cNvPr id="28" name="Afbeelding 27">
              <a:extLst>
                <a:ext uri="{FF2B5EF4-FFF2-40B4-BE49-F238E27FC236}">
                  <a16:creationId xmlns:a16="http://schemas.microsoft.com/office/drawing/2014/main" id="{ED408CFB-9942-C14F-B152-CECF291EA34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506537" y="5516650"/>
              <a:ext cx="21374100" cy="2806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594936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6 Missie Logius en kernwaard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Afbeelding 53" descr="Afbeelding met tekst&#10;&#10;Automatisch gegenereerde beschrijving">
            <a:extLst>
              <a:ext uri="{FF2B5EF4-FFF2-40B4-BE49-F238E27FC236}">
                <a16:creationId xmlns:a16="http://schemas.microsoft.com/office/drawing/2014/main" id="{69927C9B-06B7-BB40-A5DE-06942AE471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463438" cy="6477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79F293BA-1623-4A76-8D5B-FD12AA92B2A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46" name="Straight Connector 11">
            <a:extLst>
              <a:ext uri="{FF2B5EF4-FFF2-40B4-BE49-F238E27FC236}">
                <a16:creationId xmlns:a16="http://schemas.microsoft.com/office/drawing/2014/main" id="{8B883E43-0EEB-A74B-9E92-E5164F2EF47E}"/>
              </a:ext>
            </a:extLst>
          </p:cNvPr>
          <p:cNvCxnSpPr>
            <a:cxnSpLocks/>
          </p:cNvCxnSpPr>
          <p:nvPr userDrawn="1"/>
        </p:nvCxnSpPr>
        <p:spPr>
          <a:xfrm>
            <a:off x="675547" y="2017249"/>
            <a:ext cx="4594267" cy="0"/>
          </a:xfrm>
          <a:prstGeom prst="line">
            <a:avLst/>
          </a:prstGeom>
          <a:ln w="38100">
            <a:solidFill>
              <a:srgbClr val="39870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kstvak 46">
            <a:extLst>
              <a:ext uri="{FF2B5EF4-FFF2-40B4-BE49-F238E27FC236}">
                <a16:creationId xmlns:a16="http://schemas.microsoft.com/office/drawing/2014/main" id="{AC1089E8-7FEB-C944-A0B8-A8F578372B39}"/>
              </a:ext>
            </a:extLst>
          </p:cNvPr>
          <p:cNvSpPr txBox="1"/>
          <p:nvPr userDrawn="1"/>
        </p:nvSpPr>
        <p:spPr>
          <a:xfrm>
            <a:off x="680791" y="1425582"/>
            <a:ext cx="4589023" cy="451459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algn="l"/>
            <a:r>
              <a:rPr lang="nl-NL" sz="2400" b="1" dirty="0">
                <a:solidFill>
                  <a:srgbClr val="39870C"/>
                </a:solidFill>
              </a:rPr>
              <a:t>Missie Logius</a:t>
            </a:r>
          </a:p>
        </p:txBody>
      </p:sp>
      <p:sp>
        <p:nvSpPr>
          <p:cNvPr id="48" name="Tekstvak 47">
            <a:extLst>
              <a:ext uri="{FF2B5EF4-FFF2-40B4-BE49-F238E27FC236}">
                <a16:creationId xmlns:a16="http://schemas.microsoft.com/office/drawing/2014/main" id="{C5D8E953-FDC7-9C47-A682-7BB2D7AF7A86}"/>
              </a:ext>
            </a:extLst>
          </p:cNvPr>
          <p:cNvSpPr txBox="1"/>
          <p:nvPr userDrawn="1"/>
        </p:nvSpPr>
        <p:spPr>
          <a:xfrm>
            <a:off x="674290" y="2232425"/>
            <a:ext cx="4595524" cy="295624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nl-NL" sz="16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Logius gelooft in een overheid die altijd, overal en voor iedereen beschikbaar en toegankelijk is.</a:t>
            </a:r>
          </a:p>
          <a:p>
            <a:pPr algn="l"/>
            <a:endParaRPr lang="nl-NL" sz="16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/>
            <a:r>
              <a:rPr lang="nl-NL" sz="16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Daarom bieden we publieke organisaties producten en diensten waarmee we er samen voor zorgen dat burgers en bedrijven digitaal zaken kunnen regelen met de overheid. </a:t>
            </a:r>
          </a:p>
          <a:p>
            <a:pPr algn="l"/>
            <a:endParaRPr lang="nl-NL" sz="16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/>
            <a:r>
              <a:rPr lang="nl-NL" sz="16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 doen we betrouwbaar, vakkundig </a:t>
            </a:r>
          </a:p>
          <a:p>
            <a:pPr algn="l"/>
            <a:r>
              <a:rPr lang="nl-NL" sz="16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in eenvoud.</a:t>
            </a:r>
            <a:endParaRPr lang="nl-NL" sz="1600" dirty="0"/>
          </a:p>
        </p:txBody>
      </p:sp>
      <p:sp>
        <p:nvSpPr>
          <p:cNvPr id="49" name="Tekstvak 48">
            <a:extLst>
              <a:ext uri="{FF2B5EF4-FFF2-40B4-BE49-F238E27FC236}">
                <a16:creationId xmlns:a16="http://schemas.microsoft.com/office/drawing/2014/main" id="{A1A3BD5F-40EB-1F42-9BE9-EEA10317D70A}"/>
              </a:ext>
            </a:extLst>
          </p:cNvPr>
          <p:cNvSpPr txBox="1"/>
          <p:nvPr userDrawn="1"/>
        </p:nvSpPr>
        <p:spPr>
          <a:xfrm>
            <a:off x="7191888" y="2601055"/>
            <a:ext cx="2780145" cy="635685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600" b="1" kern="1200" dirty="0">
                <a:solidFill>
                  <a:srgbClr val="39870C"/>
                </a:solidFill>
                <a:effectLst/>
                <a:latin typeface="+mn-lt"/>
                <a:ea typeface="+mn-ea"/>
                <a:cs typeface="+mn-cs"/>
              </a:rPr>
              <a:t>In eenvoud</a:t>
            </a:r>
            <a:endParaRPr lang="nl-NL" sz="1600" kern="1200" dirty="0">
              <a:solidFill>
                <a:srgbClr val="39870C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50" name="Tekstvak 49">
            <a:extLst>
              <a:ext uri="{FF2B5EF4-FFF2-40B4-BE49-F238E27FC236}">
                <a16:creationId xmlns:a16="http://schemas.microsoft.com/office/drawing/2014/main" id="{A5BC0D37-1CD2-F04E-B9A6-D9E0C58DF419}"/>
              </a:ext>
            </a:extLst>
          </p:cNvPr>
          <p:cNvSpPr txBox="1"/>
          <p:nvPr userDrawn="1"/>
        </p:nvSpPr>
        <p:spPr>
          <a:xfrm>
            <a:off x="7191888" y="3608561"/>
            <a:ext cx="2780145" cy="635685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600" b="1" kern="1200" dirty="0">
                <a:solidFill>
                  <a:srgbClr val="39870C"/>
                </a:solidFill>
                <a:effectLst/>
                <a:latin typeface="+mn-lt"/>
                <a:ea typeface="+mn-ea"/>
                <a:cs typeface="+mn-cs"/>
              </a:rPr>
              <a:t>Betrouwbaar</a:t>
            </a:r>
            <a:endParaRPr lang="nl-NL" sz="1600" kern="1200" dirty="0">
              <a:solidFill>
                <a:srgbClr val="39870C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51" name="Tekstvak 50">
            <a:extLst>
              <a:ext uri="{FF2B5EF4-FFF2-40B4-BE49-F238E27FC236}">
                <a16:creationId xmlns:a16="http://schemas.microsoft.com/office/drawing/2014/main" id="{C921AE7F-471D-024C-814F-1376CCC74010}"/>
              </a:ext>
            </a:extLst>
          </p:cNvPr>
          <p:cNvSpPr txBox="1"/>
          <p:nvPr userDrawn="1"/>
        </p:nvSpPr>
        <p:spPr>
          <a:xfrm>
            <a:off x="7191888" y="4606285"/>
            <a:ext cx="2780145" cy="635685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600" b="1" kern="1200" dirty="0">
                <a:solidFill>
                  <a:srgbClr val="39870C"/>
                </a:solidFill>
                <a:effectLst/>
                <a:latin typeface="+mn-lt"/>
                <a:ea typeface="+mn-ea"/>
                <a:cs typeface="+mn-cs"/>
              </a:rPr>
              <a:t>Vakkundig</a:t>
            </a:r>
            <a:endParaRPr lang="nl-NL" sz="1600" kern="1200" dirty="0">
              <a:solidFill>
                <a:srgbClr val="39870C"/>
              </a:solidFill>
              <a:effectLst/>
              <a:latin typeface="+mn-lt"/>
              <a:ea typeface="+mn-ea"/>
              <a:cs typeface="+mn-cs"/>
            </a:endParaRPr>
          </a:p>
        </p:txBody>
      </p:sp>
      <p:pic>
        <p:nvPicPr>
          <p:cNvPr id="52" name="Afbeelding 51">
            <a:extLst>
              <a:ext uri="{FF2B5EF4-FFF2-40B4-BE49-F238E27FC236}">
                <a16:creationId xmlns:a16="http://schemas.microsoft.com/office/drawing/2014/main" id="{D4E32D6A-0759-CF45-902E-74D38F33882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1010" y="2309539"/>
            <a:ext cx="2423096" cy="3802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9809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7 (Missie) Algemeen Tussenblad met teks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">
            <a:extLst>
              <a:ext uri="{FF2B5EF4-FFF2-40B4-BE49-F238E27FC236}">
                <a16:creationId xmlns:a16="http://schemas.microsoft.com/office/drawing/2014/main" id="{93B22A8E-625A-4CDE-93A6-D2D7A82C93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9" name="Rectangle 7">
            <a:extLst>
              <a:ext uri="{FF2B5EF4-FFF2-40B4-BE49-F238E27FC236}">
                <a16:creationId xmlns:a16="http://schemas.microsoft.com/office/drawing/2014/main" id="{CCA25A83-7E2E-7E4C-8965-15491CA0FB20}"/>
              </a:ext>
            </a:extLst>
          </p:cNvPr>
          <p:cNvSpPr/>
          <p:nvPr userDrawn="1"/>
        </p:nvSpPr>
        <p:spPr>
          <a:xfrm>
            <a:off x="5858431" y="5632200"/>
            <a:ext cx="475138" cy="12258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sp>
        <p:nvSpPr>
          <p:cNvPr id="11" name="Ovaal 10">
            <a:extLst>
              <a:ext uri="{FF2B5EF4-FFF2-40B4-BE49-F238E27FC236}">
                <a16:creationId xmlns:a16="http://schemas.microsoft.com/office/drawing/2014/main" id="{40778D8B-1CAB-2D48-83D0-E823B7F9BB60}"/>
              </a:ext>
            </a:extLst>
          </p:cNvPr>
          <p:cNvSpPr/>
          <p:nvPr userDrawn="1"/>
        </p:nvSpPr>
        <p:spPr>
          <a:xfrm>
            <a:off x="5858431" y="5401800"/>
            <a:ext cx="475138" cy="475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/>
          </a:p>
        </p:txBody>
      </p:sp>
      <p:sp>
        <p:nvSpPr>
          <p:cNvPr id="6" name="Tekstvak 42">
            <a:extLst>
              <a:ext uri="{FF2B5EF4-FFF2-40B4-BE49-F238E27FC236}">
                <a16:creationId xmlns:a16="http://schemas.microsoft.com/office/drawing/2014/main" id="{8A9285C1-F543-4146-A709-25BCAD8A48CC}"/>
              </a:ext>
            </a:extLst>
          </p:cNvPr>
          <p:cNvSpPr txBox="1"/>
          <p:nvPr userDrawn="1"/>
        </p:nvSpPr>
        <p:spPr>
          <a:xfrm>
            <a:off x="2615186" y="2017642"/>
            <a:ext cx="6961628" cy="19977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nl-NL" sz="1600" b="0" i="0" u="none" strike="noStrike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Logius gelooft in een overheid</a:t>
            </a:r>
          </a:p>
          <a:p>
            <a:pPr algn="ctr"/>
            <a:r>
              <a:rPr lang="nl-NL" sz="1600" b="0" i="0" u="none" strike="noStrike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die altijd, overal en voor iedereen beschikbaar en toegankelijk is.</a:t>
            </a:r>
          </a:p>
          <a:p>
            <a:pPr algn="ctr"/>
            <a:endParaRPr lang="nl-NL" sz="1600" b="0" i="0" u="none" strike="noStrike" kern="1200" dirty="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algn="ctr"/>
            <a:r>
              <a:rPr lang="nl-NL" sz="1600" b="0" i="0" u="none" strike="noStrike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Daarom bieden we publieke organisaties producten en diensten waarmee we er samen voor zorgen dat burgers en bedrijven digitaal zaken kunnen regelen met de overheid. </a:t>
            </a:r>
          </a:p>
          <a:p>
            <a:pPr algn="ctr"/>
            <a:endParaRPr lang="nl-NL" sz="1600" b="0" i="0" u="none" strike="noStrike" kern="1200" dirty="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algn="ctr"/>
            <a:r>
              <a:rPr lang="nl-NL" sz="1600" b="0" i="0" u="none" strike="noStrike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Dat doen we betrouwbaar, vakkundig en in eenvoud.</a:t>
            </a:r>
            <a:endParaRPr lang="nl-NL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462640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8 Missie Logius met illustr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79F293BA-1623-4A76-8D5B-FD12AA92B2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1EF27C3-F59F-43D6-AAAF-8DA7D3A4CA7E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1084342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kstvak 17">
            <a:extLst>
              <a:ext uri="{FF2B5EF4-FFF2-40B4-BE49-F238E27FC236}">
                <a16:creationId xmlns:a16="http://schemas.microsoft.com/office/drawing/2014/main" id="{4FE154AE-9169-B644-B559-601C2BB32DFF}"/>
              </a:ext>
            </a:extLst>
          </p:cNvPr>
          <p:cNvSpPr txBox="1"/>
          <p:nvPr userDrawn="1"/>
        </p:nvSpPr>
        <p:spPr>
          <a:xfrm>
            <a:off x="674289" y="1056690"/>
            <a:ext cx="10843420" cy="451459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algn="l"/>
            <a:r>
              <a:rPr lang="nl-NL" sz="2400" b="1" dirty="0">
                <a:solidFill>
                  <a:srgbClr val="39870C"/>
                </a:solidFill>
              </a:rPr>
              <a:t>De missie van Logius</a:t>
            </a:r>
          </a:p>
        </p:txBody>
      </p:sp>
      <p:sp>
        <p:nvSpPr>
          <p:cNvPr id="43" name="Tekstvak 42">
            <a:extLst>
              <a:ext uri="{FF2B5EF4-FFF2-40B4-BE49-F238E27FC236}">
                <a16:creationId xmlns:a16="http://schemas.microsoft.com/office/drawing/2014/main" id="{54F08398-8449-0441-B57F-11DCB6022664}"/>
              </a:ext>
            </a:extLst>
          </p:cNvPr>
          <p:cNvSpPr txBox="1"/>
          <p:nvPr userDrawn="1"/>
        </p:nvSpPr>
        <p:spPr>
          <a:xfrm>
            <a:off x="674290" y="1863000"/>
            <a:ext cx="3833115" cy="385194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6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Logius gelooft in een overheid</a:t>
            </a:r>
          </a:p>
          <a:p>
            <a:pPr algn="l"/>
            <a:r>
              <a:rPr lang="nl-NL" sz="16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die altijd, overal en voor iedereen beschikbaar en toegankelijk is.</a:t>
            </a:r>
          </a:p>
          <a:p>
            <a:pPr algn="l"/>
            <a:endParaRPr lang="nl-NL" sz="16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/>
            <a:r>
              <a:rPr lang="nl-NL" sz="16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Daarom bieden we publieke organisaties producten en diensten waarmee we er samen voor zorgen dat burgers en bedrijven digitaal zaken kunnen regelen met de overheid. </a:t>
            </a:r>
          </a:p>
          <a:p>
            <a:pPr algn="l"/>
            <a:endParaRPr lang="nl-NL" sz="16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/>
            <a:r>
              <a:rPr lang="nl-NL" sz="16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 doen we betrouwbaar, vakkundig en in eenvoud.</a:t>
            </a:r>
            <a:endParaRPr lang="nl-NL" sz="1600" dirty="0">
              <a:solidFill>
                <a:schemeClr val="tx1"/>
              </a:solidFill>
            </a:endParaRPr>
          </a:p>
        </p:txBody>
      </p:sp>
      <p:pic>
        <p:nvPicPr>
          <p:cNvPr id="3" name="Afbeelding 2" descr="Afbeelding met tekst&#10;&#10;Automatisch gegenereerde beschrijving">
            <a:extLst>
              <a:ext uri="{FF2B5EF4-FFF2-40B4-BE49-F238E27FC236}">
                <a16:creationId xmlns:a16="http://schemas.microsoft.com/office/drawing/2014/main" id="{6D29154E-0585-2947-AF34-73A73B19A4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7119" y="2007373"/>
            <a:ext cx="6976523" cy="377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52556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9 (Centrale Boodschap) - Algemeen Tussenblad met teks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">
            <a:extLst>
              <a:ext uri="{FF2B5EF4-FFF2-40B4-BE49-F238E27FC236}">
                <a16:creationId xmlns:a16="http://schemas.microsoft.com/office/drawing/2014/main" id="{93B22A8E-625A-4CDE-93A6-D2D7A82C93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9" name="Rectangle 7">
            <a:extLst>
              <a:ext uri="{FF2B5EF4-FFF2-40B4-BE49-F238E27FC236}">
                <a16:creationId xmlns:a16="http://schemas.microsoft.com/office/drawing/2014/main" id="{CCA25A83-7E2E-7E4C-8965-15491CA0FB20}"/>
              </a:ext>
            </a:extLst>
          </p:cNvPr>
          <p:cNvSpPr/>
          <p:nvPr userDrawn="1"/>
        </p:nvSpPr>
        <p:spPr>
          <a:xfrm>
            <a:off x="5858431" y="5632200"/>
            <a:ext cx="475138" cy="12258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sp>
        <p:nvSpPr>
          <p:cNvPr id="11" name="Ovaal 10">
            <a:extLst>
              <a:ext uri="{FF2B5EF4-FFF2-40B4-BE49-F238E27FC236}">
                <a16:creationId xmlns:a16="http://schemas.microsoft.com/office/drawing/2014/main" id="{40778D8B-1CAB-2D48-83D0-E823B7F9BB60}"/>
              </a:ext>
            </a:extLst>
          </p:cNvPr>
          <p:cNvSpPr/>
          <p:nvPr userDrawn="1"/>
        </p:nvSpPr>
        <p:spPr>
          <a:xfrm>
            <a:off x="5858431" y="5401800"/>
            <a:ext cx="475138" cy="475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/>
          </a:p>
        </p:txBody>
      </p:sp>
      <p:sp>
        <p:nvSpPr>
          <p:cNvPr id="7" name="Tekstvak 42">
            <a:extLst>
              <a:ext uri="{FF2B5EF4-FFF2-40B4-BE49-F238E27FC236}">
                <a16:creationId xmlns:a16="http://schemas.microsoft.com/office/drawing/2014/main" id="{91E5C927-1049-A140-86D5-817192C12723}"/>
              </a:ext>
            </a:extLst>
          </p:cNvPr>
          <p:cNvSpPr txBox="1"/>
          <p:nvPr userDrawn="1"/>
        </p:nvSpPr>
        <p:spPr>
          <a:xfrm>
            <a:off x="2615186" y="2017642"/>
            <a:ext cx="6961628" cy="19977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nl-NL" sz="1600" b="0" i="0" u="none" strike="noStrike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Samen zorgen we voor een digitale overheid </a:t>
            </a:r>
          </a:p>
          <a:p>
            <a:pPr algn="ctr"/>
            <a:r>
              <a:rPr lang="nl-NL" sz="1600" b="0" i="0" u="none" strike="noStrike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die werkt voor iedereen. </a:t>
            </a:r>
            <a:endParaRPr lang="nl-NL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45041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10 - Algemeen; dienstverlening Logi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769A9-79A0-9D4C-B941-33558DACCC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defTabSz="457017">
              <a:defRPr/>
            </a:lvl1pPr>
          </a:lstStyle>
          <a:p>
            <a:pPr defTabSz="914217"/>
            <a:r>
              <a:rPr lang="nl-NL" sz="2400" dirty="0">
                <a:solidFill>
                  <a:srgbClr val="39870C"/>
                </a:solidFill>
                <a:latin typeface="+mj-lt"/>
              </a:rPr>
              <a:t>Dienstverlening Logius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8F1E9B-E546-2A45-949C-AEF405F6A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3B5A39-1C91-264F-9A4D-229FF28BF67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5" name="Logo">
            <a:extLst>
              <a:ext uri="{FF2B5EF4-FFF2-40B4-BE49-F238E27FC236}">
                <a16:creationId xmlns:a16="http://schemas.microsoft.com/office/drawing/2014/main" id="{877A7C48-EF94-ED47-BF38-92D5503A17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F90A157-2562-804C-9EC5-996CD09399B5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1084342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A4D831F8-A8CC-8E43-9B10-7F12E78E316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4494" y="3303589"/>
            <a:ext cx="685711" cy="685800"/>
          </a:xfrm>
          <a:prstGeom prst="rect">
            <a:avLst/>
          </a:prstGeom>
        </p:spPr>
      </p:pic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47EBDE1F-B74B-B741-91FF-63150E78962D}"/>
              </a:ext>
            </a:extLst>
          </p:cNvPr>
          <p:cNvSpPr/>
          <p:nvPr userDrawn="1"/>
        </p:nvSpPr>
        <p:spPr>
          <a:xfrm>
            <a:off x="2345761" y="2169034"/>
            <a:ext cx="1590054" cy="3963410"/>
          </a:xfrm>
          <a:prstGeom prst="roundRect">
            <a:avLst/>
          </a:prstGeom>
          <a:solidFill>
            <a:srgbClr val="E17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900"/>
          </a:p>
        </p:txBody>
      </p:sp>
      <p:sp>
        <p:nvSpPr>
          <p:cNvPr id="22" name="Tekstvak 42">
            <a:extLst>
              <a:ext uri="{FF2B5EF4-FFF2-40B4-BE49-F238E27FC236}">
                <a16:creationId xmlns:a16="http://schemas.microsoft.com/office/drawing/2014/main" id="{0997CBD2-35B4-AA45-BB1F-F1D6A19EBDF1}"/>
              </a:ext>
            </a:extLst>
          </p:cNvPr>
          <p:cNvSpPr txBox="1"/>
          <p:nvPr userDrawn="1"/>
        </p:nvSpPr>
        <p:spPr>
          <a:xfrm>
            <a:off x="2159620" y="2556396"/>
            <a:ext cx="1969685" cy="436138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nl-NL" sz="10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Toegang</a:t>
            </a:r>
            <a:endParaRPr lang="nl-NL" sz="1000" b="1" dirty="0">
              <a:solidFill>
                <a:schemeClr val="tx1"/>
              </a:solidFill>
            </a:endParaRP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CDD1CE02-39B1-5547-B177-3E4EC464373E}"/>
              </a:ext>
            </a:extLst>
          </p:cNvPr>
          <p:cNvSpPr/>
          <p:nvPr userDrawn="1"/>
        </p:nvSpPr>
        <p:spPr>
          <a:xfrm>
            <a:off x="4094820" y="2169034"/>
            <a:ext cx="1590054" cy="3963410"/>
          </a:xfrm>
          <a:prstGeom prst="roundRect">
            <a:avLst/>
          </a:prstGeom>
          <a:solidFill>
            <a:srgbClr val="8FCAE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900"/>
          </a:p>
        </p:txBody>
      </p:sp>
      <p:sp>
        <p:nvSpPr>
          <p:cNvPr id="23" name="Tekstvak 42">
            <a:extLst>
              <a:ext uri="{FF2B5EF4-FFF2-40B4-BE49-F238E27FC236}">
                <a16:creationId xmlns:a16="http://schemas.microsoft.com/office/drawing/2014/main" id="{E76D7B3E-2325-8C4D-BE37-9B811335BE87}"/>
              </a:ext>
            </a:extLst>
          </p:cNvPr>
          <p:cNvSpPr txBox="1"/>
          <p:nvPr userDrawn="1"/>
        </p:nvSpPr>
        <p:spPr>
          <a:xfrm>
            <a:off x="3849052" y="2556396"/>
            <a:ext cx="1969685" cy="436138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nl-NL" sz="1000" b="1" dirty="0">
                <a:solidFill>
                  <a:schemeClr val="tx1"/>
                </a:solidFill>
              </a:rPr>
              <a:t>Interactie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4F746EC9-3F0C-5541-B59C-E6F87F06C660}"/>
              </a:ext>
            </a:extLst>
          </p:cNvPr>
          <p:cNvSpPr/>
          <p:nvPr userDrawn="1"/>
        </p:nvSpPr>
        <p:spPr>
          <a:xfrm>
            <a:off x="5803696" y="2169034"/>
            <a:ext cx="1590054" cy="3963410"/>
          </a:xfrm>
          <a:prstGeom prst="roundRect">
            <a:avLst/>
          </a:prstGeom>
          <a:solidFill>
            <a:srgbClr val="FFB61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900"/>
          </a:p>
        </p:txBody>
      </p:sp>
      <p:sp>
        <p:nvSpPr>
          <p:cNvPr id="24" name="Tekstvak 42">
            <a:extLst>
              <a:ext uri="{FF2B5EF4-FFF2-40B4-BE49-F238E27FC236}">
                <a16:creationId xmlns:a16="http://schemas.microsoft.com/office/drawing/2014/main" id="{D89CAC9C-16E0-1C47-B092-5C4ED857D2D0}"/>
              </a:ext>
            </a:extLst>
          </p:cNvPr>
          <p:cNvSpPr txBox="1"/>
          <p:nvPr userDrawn="1"/>
        </p:nvSpPr>
        <p:spPr>
          <a:xfrm>
            <a:off x="5588173" y="2556396"/>
            <a:ext cx="1919995" cy="436138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nl-NL" sz="1000" b="1" dirty="0">
                <a:solidFill>
                  <a:schemeClr val="tx1"/>
                </a:solidFill>
              </a:rPr>
              <a:t>Gegevens-</a:t>
            </a:r>
          </a:p>
          <a:p>
            <a:pPr algn="ctr"/>
            <a:r>
              <a:rPr lang="nl-NL" sz="1000" b="1" dirty="0">
                <a:solidFill>
                  <a:schemeClr val="tx1"/>
                </a:solidFill>
              </a:rPr>
              <a:t>uitwisseling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71696038-7102-5A44-9D9D-E49B0B400457}"/>
              </a:ext>
            </a:extLst>
          </p:cNvPr>
          <p:cNvSpPr/>
          <p:nvPr userDrawn="1"/>
        </p:nvSpPr>
        <p:spPr>
          <a:xfrm>
            <a:off x="7520524" y="2169034"/>
            <a:ext cx="1590054" cy="3963410"/>
          </a:xfrm>
          <a:prstGeom prst="roundRect">
            <a:avLst/>
          </a:prstGeom>
          <a:solidFill>
            <a:srgbClr val="76D2B6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900"/>
          </a:p>
        </p:txBody>
      </p:sp>
      <p:sp>
        <p:nvSpPr>
          <p:cNvPr id="25" name="Tekstvak 42">
            <a:extLst>
              <a:ext uri="{FF2B5EF4-FFF2-40B4-BE49-F238E27FC236}">
                <a16:creationId xmlns:a16="http://schemas.microsoft.com/office/drawing/2014/main" id="{64CF29EA-4F73-6B47-B969-6A3B90EDC490}"/>
              </a:ext>
            </a:extLst>
          </p:cNvPr>
          <p:cNvSpPr txBox="1"/>
          <p:nvPr userDrawn="1"/>
        </p:nvSpPr>
        <p:spPr>
          <a:xfrm>
            <a:off x="7317357" y="2556396"/>
            <a:ext cx="1919995" cy="436138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nl-NL" sz="1000" b="1" dirty="0">
                <a:solidFill>
                  <a:schemeClr val="tx1"/>
                </a:solidFill>
              </a:rPr>
              <a:t>Infrastructuur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FEBA388-35E6-3C4A-9105-50727D424FBF}"/>
              </a:ext>
            </a:extLst>
          </p:cNvPr>
          <p:cNvSpPr txBox="1"/>
          <p:nvPr userDrawn="1"/>
        </p:nvSpPr>
        <p:spPr>
          <a:xfrm>
            <a:off x="1042610" y="3220279"/>
            <a:ext cx="1303151" cy="2743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nl-NL" sz="8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Stelsels</a:t>
            </a:r>
          </a:p>
          <a:p>
            <a:pPr algn="l"/>
            <a:endParaRPr lang="nl-NL" sz="8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/>
            <a:endParaRPr lang="nl-NL" sz="8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/>
            <a:endParaRPr lang="nl-NL" sz="8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/>
            <a:endParaRPr lang="nl-NL" sz="8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/>
            <a:r>
              <a:rPr lang="nl-NL" sz="8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Standaarden</a:t>
            </a:r>
          </a:p>
          <a:p>
            <a:pPr algn="l"/>
            <a:endParaRPr lang="nl-NL" sz="8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/>
            <a:endParaRPr lang="nl-NL" sz="8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/>
            <a:endParaRPr lang="nl-NL" sz="8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/>
            <a:endParaRPr lang="nl-NL" sz="8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/>
            <a:endParaRPr lang="nl-NL" sz="8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/>
            <a:r>
              <a:rPr lang="nl-NL" sz="8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Voorzieningen</a:t>
            </a:r>
          </a:p>
          <a:p>
            <a:pPr algn="l"/>
            <a:endParaRPr lang="nl-NL" sz="8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/>
            <a:endParaRPr lang="nl-NL" sz="8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/>
            <a:endParaRPr lang="nl-NL" sz="8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/>
            <a:endParaRPr lang="nl-NL" sz="8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/>
            <a:endParaRPr lang="nl-NL" sz="8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/>
            <a:endParaRPr lang="nl-NL" sz="8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/>
            <a:endParaRPr lang="nl-NL" sz="8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/>
            <a:endParaRPr lang="nl-NL" sz="8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/>
            <a:endParaRPr lang="nl-NL" sz="8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/>
            <a:r>
              <a:rPr lang="nl-NL" sz="8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Dienstverlening</a:t>
            </a:r>
            <a:endParaRPr lang="nl-NL" sz="800" b="1" dirty="0">
              <a:solidFill>
                <a:schemeClr val="tx1"/>
              </a:solidFill>
            </a:endParaRPr>
          </a:p>
          <a:p>
            <a:pPr algn="l"/>
            <a:endParaRPr lang="en-NL" sz="800" b="1" dirty="0" err="1"/>
          </a:p>
        </p:txBody>
      </p:sp>
      <p:sp>
        <p:nvSpPr>
          <p:cNvPr id="28" name="Tekstvak 42">
            <a:extLst>
              <a:ext uri="{FF2B5EF4-FFF2-40B4-BE49-F238E27FC236}">
                <a16:creationId xmlns:a16="http://schemas.microsoft.com/office/drawing/2014/main" id="{C53782CF-353A-B44E-ABE3-DDADD89D0993}"/>
              </a:ext>
            </a:extLst>
          </p:cNvPr>
          <p:cNvSpPr txBox="1"/>
          <p:nvPr userDrawn="1"/>
        </p:nvSpPr>
        <p:spPr>
          <a:xfrm>
            <a:off x="9237352" y="2500102"/>
            <a:ext cx="1919995" cy="635958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nl-NL" sz="1000" b="1" dirty="0">
                <a:solidFill>
                  <a:schemeClr val="tx1"/>
                </a:solidFill>
              </a:rPr>
              <a:t>Regie op stelsels</a:t>
            </a:r>
          </a:p>
          <a:p>
            <a:pPr algn="ctr"/>
            <a:r>
              <a:rPr lang="nl-NL" sz="1000" b="1" dirty="0">
                <a:solidFill>
                  <a:schemeClr val="tx1"/>
                </a:solidFill>
              </a:rPr>
              <a:t>En standaarden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B96E7A2-3DE5-D746-A3E7-5D5B9CE54D43}"/>
              </a:ext>
            </a:extLst>
          </p:cNvPr>
          <p:cNvCxnSpPr/>
          <p:nvPr userDrawn="1"/>
        </p:nvCxnSpPr>
        <p:spPr>
          <a:xfrm>
            <a:off x="2563962" y="3086365"/>
            <a:ext cx="1182603" cy="0"/>
          </a:xfrm>
          <a:prstGeom prst="line">
            <a:avLst/>
          </a:prstGeom>
          <a:ln w="222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9CED6AB-CA72-E94A-9038-1FDA5A2C2C80}"/>
              </a:ext>
            </a:extLst>
          </p:cNvPr>
          <p:cNvCxnSpPr/>
          <p:nvPr userDrawn="1"/>
        </p:nvCxnSpPr>
        <p:spPr>
          <a:xfrm>
            <a:off x="4283207" y="3086365"/>
            <a:ext cx="1182603" cy="0"/>
          </a:xfrm>
          <a:prstGeom prst="line">
            <a:avLst/>
          </a:prstGeom>
          <a:ln w="22225">
            <a:solidFill>
              <a:srgbClr val="8FCAE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F407C73-60EA-D54F-A2C5-C7594DC8DC1D}"/>
              </a:ext>
            </a:extLst>
          </p:cNvPr>
          <p:cNvCxnSpPr/>
          <p:nvPr userDrawn="1"/>
        </p:nvCxnSpPr>
        <p:spPr>
          <a:xfrm>
            <a:off x="6002453" y="3086365"/>
            <a:ext cx="1182603" cy="0"/>
          </a:xfrm>
          <a:prstGeom prst="line">
            <a:avLst/>
          </a:prstGeom>
          <a:ln w="22225">
            <a:solidFill>
              <a:srgbClr val="FFB61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CADB902-23BA-1B4A-9FA9-F2A24AC15558}"/>
              </a:ext>
            </a:extLst>
          </p:cNvPr>
          <p:cNvCxnSpPr/>
          <p:nvPr userDrawn="1"/>
        </p:nvCxnSpPr>
        <p:spPr>
          <a:xfrm>
            <a:off x="7691885" y="3086365"/>
            <a:ext cx="1182603" cy="0"/>
          </a:xfrm>
          <a:prstGeom prst="line">
            <a:avLst/>
          </a:prstGeom>
          <a:ln w="22225">
            <a:solidFill>
              <a:srgbClr val="76D2B6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739336C-A91C-A44E-947D-69603D843ED5}"/>
              </a:ext>
            </a:extLst>
          </p:cNvPr>
          <p:cNvCxnSpPr>
            <a:cxnSpLocks/>
          </p:cNvCxnSpPr>
          <p:nvPr userDrawn="1"/>
        </p:nvCxnSpPr>
        <p:spPr>
          <a:xfrm>
            <a:off x="1079860" y="3702589"/>
            <a:ext cx="8157492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150D0263-6B18-0444-8985-0DED86009760}"/>
              </a:ext>
            </a:extLst>
          </p:cNvPr>
          <p:cNvCxnSpPr>
            <a:cxnSpLocks/>
          </p:cNvCxnSpPr>
          <p:nvPr userDrawn="1"/>
        </p:nvCxnSpPr>
        <p:spPr>
          <a:xfrm>
            <a:off x="1079860" y="4467902"/>
            <a:ext cx="8157492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27678EC-86B9-0149-A7A6-CADA8470608D}"/>
              </a:ext>
            </a:extLst>
          </p:cNvPr>
          <p:cNvCxnSpPr>
            <a:cxnSpLocks/>
          </p:cNvCxnSpPr>
          <p:nvPr userDrawn="1"/>
        </p:nvCxnSpPr>
        <p:spPr>
          <a:xfrm>
            <a:off x="1079860" y="5700355"/>
            <a:ext cx="8157492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8" name="Picture 57" descr="Icon&#10;&#10;Description automatically generated">
            <a:extLst>
              <a:ext uri="{FF2B5EF4-FFF2-40B4-BE49-F238E27FC236}">
                <a16:creationId xmlns:a16="http://schemas.microsoft.com/office/drawing/2014/main" id="{CCC320A3-BAB8-6E49-84C4-0AB6E335AA6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0098" y="1826134"/>
            <a:ext cx="685711" cy="685800"/>
          </a:xfrm>
          <a:prstGeom prst="rect">
            <a:avLst/>
          </a:prstGeom>
        </p:spPr>
      </p:pic>
      <p:pic>
        <p:nvPicPr>
          <p:cNvPr id="59" name="Picture 58" descr="Icon&#10;&#10;Description automatically generated">
            <a:extLst>
              <a:ext uri="{FF2B5EF4-FFF2-40B4-BE49-F238E27FC236}">
                <a16:creationId xmlns:a16="http://schemas.microsoft.com/office/drawing/2014/main" id="{0B0AD2B6-0680-AC4D-8621-7D8B14BDCDC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773" y="1826134"/>
            <a:ext cx="685711" cy="685800"/>
          </a:xfrm>
          <a:prstGeom prst="rect">
            <a:avLst/>
          </a:prstGeom>
        </p:spPr>
      </p:pic>
      <p:pic>
        <p:nvPicPr>
          <p:cNvPr id="60" name="Picture 59" descr="Icon&#10;&#10;Description automatically generated">
            <a:extLst>
              <a:ext uri="{FF2B5EF4-FFF2-40B4-BE49-F238E27FC236}">
                <a16:creationId xmlns:a16="http://schemas.microsoft.com/office/drawing/2014/main" id="{5DA9A73A-BD47-8644-88A9-DC5AC0DF700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1607" y="1826134"/>
            <a:ext cx="685711" cy="685800"/>
          </a:xfrm>
          <a:prstGeom prst="rect">
            <a:avLst/>
          </a:prstGeom>
        </p:spPr>
      </p:pic>
      <p:pic>
        <p:nvPicPr>
          <p:cNvPr id="61" name="Picture 60" descr="Icon&#10;&#10;Description automatically generated">
            <a:extLst>
              <a:ext uri="{FF2B5EF4-FFF2-40B4-BE49-F238E27FC236}">
                <a16:creationId xmlns:a16="http://schemas.microsoft.com/office/drawing/2014/main" id="{545D86D2-9B18-C741-A9B6-10CE59964E63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6265" y="1826134"/>
            <a:ext cx="685711" cy="685800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47BD880A-C6F9-274C-BD3B-C7D74021C993}"/>
              </a:ext>
            </a:extLst>
          </p:cNvPr>
          <p:cNvSpPr txBox="1"/>
          <p:nvPr userDrawn="1"/>
        </p:nvSpPr>
        <p:spPr>
          <a:xfrm>
            <a:off x="2523347" y="3220279"/>
            <a:ext cx="1531290" cy="277508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defTabSz="114254"/>
            <a:r>
              <a:rPr lang="nl-NL" sz="800" dirty="0" err="1">
                <a:solidFill>
                  <a:prstClr val="black"/>
                </a:solidFill>
                <a:latin typeface="+mn-lt"/>
              </a:rPr>
              <a:t>PKIoverheid</a:t>
            </a:r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r>
              <a:rPr lang="nl-NL" sz="800" dirty="0" err="1">
                <a:solidFill>
                  <a:prstClr val="black"/>
                </a:solidFill>
                <a:latin typeface="+mn-lt"/>
              </a:rPr>
              <a:t>eHerkenning</a:t>
            </a:r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r>
              <a:rPr lang="nl-NL" sz="800" dirty="0" err="1">
                <a:solidFill>
                  <a:prstClr val="black"/>
                </a:solidFill>
                <a:latin typeface="+mn-lt"/>
              </a:rPr>
              <a:t>PKIoverheid</a:t>
            </a:r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r>
              <a:rPr lang="nl-NL" sz="800" dirty="0">
                <a:solidFill>
                  <a:prstClr val="black"/>
                </a:solidFill>
                <a:latin typeface="+mn-lt"/>
              </a:rPr>
              <a:t>Organisatie-</a:t>
            </a:r>
          </a:p>
          <a:p>
            <a:pPr defTabSz="114254"/>
            <a:r>
              <a:rPr lang="nl-NL" sz="800" dirty="0">
                <a:solidFill>
                  <a:prstClr val="black"/>
                </a:solidFill>
                <a:latin typeface="+mn-lt"/>
              </a:rPr>
              <a:t>identificatienummer</a:t>
            </a:r>
          </a:p>
          <a:p>
            <a:pPr defTabSz="114254"/>
            <a:r>
              <a:rPr lang="nl-NL" sz="800" dirty="0">
                <a:solidFill>
                  <a:prstClr val="black"/>
                </a:solidFill>
                <a:latin typeface="+mn-lt"/>
              </a:rPr>
              <a:t>(OIN)</a:t>
            </a: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r>
              <a:rPr lang="nl-NL" sz="800" dirty="0" err="1">
                <a:solidFill>
                  <a:prstClr val="black"/>
                </a:solidFill>
                <a:latin typeface="+mn-lt"/>
              </a:rPr>
              <a:t>DigiD</a:t>
            </a:r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r>
              <a:rPr lang="nl-NL" sz="800" dirty="0" err="1">
                <a:solidFill>
                  <a:prstClr val="black"/>
                </a:solidFill>
                <a:latin typeface="+mn-lt"/>
              </a:rPr>
              <a:t>DigiD</a:t>
            </a:r>
            <a:r>
              <a:rPr lang="nl-NL" sz="800" dirty="0">
                <a:solidFill>
                  <a:prstClr val="black"/>
                </a:solidFill>
                <a:latin typeface="+mn-lt"/>
              </a:rPr>
              <a:t> Machtigen</a:t>
            </a:r>
          </a:p>
          <a:p>
            <a:pPr defTabSz="114254"/>
            <a:r>
              <a:rPr lang="nl-NL" sz="800" dirty="0">
                <a:solidFill>
                  <a:prstClr val="black"/>
                </a:solidFill>
                <a:latin typeface="+mn-lt"/>
              </a:rPr>
              <a:t>Routeringsvoorziening</a:t>
            </a:r>
          </a:p>
          <a:p>
            <a:pPr defTabSz="114254"/>
            <a:r>
              <a:rPr lang="nl-NL" sz="800" dirty="0" err="1">
                <a:solidFill>
                  <a:prstClr val="black"/>
                </a:solidFill>
                <a:latin typeface="+mn-lt"/>
              </a:rPr>
              <a:t>BSNk</a:t>
            </a:r>
            <a:r>
              <a:rPr lang="nl-NL" sz="800" dirty="0">
                <a:solidFill>
                  <a:prstClr val="black"/>
                </a:solidFill>
                <a:latin typeface="+mn-lt"/>
              </a:rPr>
              <a:t> PP</a:t>
            </a:r>
          </a:p>
          <a:p>
            <a:pPr defTabSz="114254"/>
            <a:r>
              <a:rPr lang="nl-NL" sz="800" dirty="0">
                <a:solidFill>
                  <a:prstClr val="black"/>
                </a:solidFill>
                <a:latin typeface="+mn-lt"/>
              </a:rPr>
              <a:t>Machtigingenregister</a:t>
            </a: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marL="0" marR="0" lvl="0" indent="0" algn="l" defTabSz="1142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marL="0" marR="0" lvl="0" indent="0" algn="l" defTabSz="1142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marL="0" marR="0" lvl="0" indent="0" algn="l" defTabSz="1142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marL="0" marR="0" lvl="0" indent="0" algn="l" defTabSz="1142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800" dirty="0" err="1">
                <a:solidFill>
                  <a:prstClr val="black"/>
                </a:solidFill>
                <a:latin typeface="+mn-lt"/>
              </a:rPr>
              <a:t>eIDAS</a:t>
            </a:r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410103E-752E-D74F-977D-93E487F4FD3F}"/>
              </a:ext>
            </a:extLst>
          </p:cNvPr>
          <p:cNvSpPr txBox="1"/>
          <p:nvPr userDrawn="1"/>
        </p:nvSpPr>
        <p:spPr>
          <a:xfrm>
            <a:off x="4242593" y="3220278"/>
            <a:ext cx="1531290" cy="274320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r>
              <a:rPr lang="nl-NL" sz="800" dirty="0" err="1">
                <a:solidFill>
                  <a:prstClr val="black"/>
                </a:solidFill>
                <a:latin typeface="+mn-lt"/>
              </a:rPr>
              <a:t>DigiToegankelijk</a:t>
            </a:r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r>
              <a:rPr lang="nl-NL" sz="800" dirty="0" err="1">
                <a:solidFill>
                  <a:prstClr val="black"/>
                </a:solidFill>
                <a:latin typeface="+mn-lt"/>
              </a:rPr>
              <a:t>MijnOverheid</a:t>
            </a:r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506300C-D868-5142-AA48-40EBF6417D26}"/>
              </a:ext>
            </a:extLst>
          </p:cNvPr>
          <p:cNvSpPr txBox="1"/>
          <p:nvPr userDrawn="1"/>
        </p:nvSpPr>
        <p:spPr>
          <a:xfrm>
            <a:off x="5941963" y="3220278"/>
            <a:ext cx="1531290" cy="274320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defTabSz="114254"/>
            <a:r>
              <a:rPr lang="nl-NL" sz="800" dirty="0">
                <a:solidFill>
                  <a:prstClr val="black"/>
                </a:solidFill>
                <a:latin typeface="+mn-lt"/>
              </a:rPr>
              <a:t>Standard Business</a:t>
            </a:r>
          </a:p>
          <a:p>
            <a:pPr defTabSz="114254"/>
            <a:r>
              <a:rPr lang="nl-NL" sz="800" dirty="0">
                <a:solidFill>
                  <a:prstClr val="black"/>
                </a:solidFill>
                <a:latin typeface="+mn-lt"/>
              </a:rPr>
              <a:t>Reporting (SBR)</a:t>
            </a:r>
          </a:p>
          <a:p>
            <a:pPr defTabSz="114254"/>
            <a:r>
              <a:rPr lang="nl-NL" sz="800" dirty="0" err="1">
                <a:solidFill>
                  <a:prstClr val="black"/>
                </a:solidFill>
                <a:latin typeface="+mn-lt"/>
              </a:rPr>
              <a:t>Peppol</a:t>
            </a:r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r>
              <a:rPr lang="nl-NL" sz="800" dirty="0" err="1">
                <a:solidFill>
                  <a:prstClr val="black"/>
                </a:solidFill>
                <a:latin typeface="+mn-lt"/>
              </a:rPr>
              <a:t>Digikoppeling</a:t>
            </a:r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r>
              <a:rPr lang="nl-NL" sz="800" dirty="0">
                <a:solidFill>
                  <a:prstClr val="black"/>
                </a:solidFill>
                <a:latin typeface="+mn-lt"/>
              </a:rPr>
              <a:t>XBRL</a:t>
            </a:r>
          </a:p>
          <a:p>
            <a:pPr defTabSz="114254"/>
            <a:r>
              <a:rPr lang="nl-NL" sz="800" dirty="0">
                <a:solidFill>
                  <a:prstClr val="black"/>
                </a:solidFill>
                <a:latin typeface="+mn-lt"/>
              </a:rPr>
              <a:t>API-standaarden</a:t>
            </a:r>
          </a:p>
          <a:p>
            <a:pPr defTabSz="114254"/>
            <a:r>
              <a:rPr lang="nl-NL" sz="800" dirty="0">
                <a:solidFill>
                  <a:prstClr val="black"/>
                </a:solidFill>
                <a:latin typeface="+mn-lt"/>
              </a:rPr>
              <a:t>E-</a:t>
            </a:r>
            <a:r>
              <a:rPr lang="nl-NL" sz="800" dirty="0" err="1">
                <a:solidFill>
                  <a:prstClr val="black"/>
                </a:solidFill>
                <a:latin typeface="+mn-lt"/>
              </a:rPr>
              <a:t>procurement</a:t>
            </a:r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r>
              <a:rPr lang="nl-NL" sz="800" dirty="0" err="1">
                <a:solidFill>
                  <a:prstClr val="black"/>
                </a:solidFill>
                <a:latin typeface="+mn-lt"/>
              </a:rPr>
              <a:t>Digipoort</a:t>
            </a:r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r>
              <a:rPr lang="nl-NL" sz="800" dirty="0">
                <a:solidFill>
                  <a:prstClr val="black"/>
                </a:solidFill>
                <a:latin typeface="+mn-lt"/>
              </a:rPr>
              <a:t>Stelselvoorzieningen</a:t>
            </a:r>
          </a:p>
          <a:p>
            <a:pPr defTabSz="114254"/>
            <a:r>
              <a:rPr lang="nl-NL" sz="800" dirty="0" err="1">
                <a:solidFill>
                  <a:prstClr val="black"/>
                </a:solidFill>
                <a:latin typeface="+mn-lt"/>
              </a:rPr>
              <a:t>Digilevering</a:t>
            </a:r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r>
              <a:rPr lang="nl-NL" sz="800" dirty="0" err="1">
                <a:solidFill>
                  <a:prstClr val="black"/>
                </a:solidFill>
                <a:latin typeface="+mn-lt"/>
              </a:rPr>
              <a:t>Digimelding</a:t>
            </a:r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r>
              <a:rPr lang="nl-NL" sz="800" dirty="0">
                <a:solidFill>
                  <a:prstClr val="black"/>
                </a:solidFill>
                <a:latin typeface="+mn-lt"/>
              </a:rPr>
              <a:t>Stelselcatalogus</a:t>
            </a:r>
          </a:p>
          <a:p>
            <a:pPr defTabSz="114254"/>
            <a:r>
              <a:rPr lang="nl-NL" sz="800" dirty="0" err="1">
                <a:solidFill>
                  <a:prstClr val="black"/>
                </a:solidFill>
                <a:latin typeface="+mn-lt"/>
              </a:rPr>
              <a:t>Digikoppeling</a:t>
            </a:r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r>
              <a:rPr lang="nl-NL" sz="800" dirty="0" err="1">
                <a:solidFill>
                  <a:prstClr val="black"/>
                </a:solidFill>
                <a:latin typeface="+mn-lt"/>
              </a:rPr>
              <a:t>DigiInkoop</a:t>
            </a:r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r>
              <a:rPr lang="nl-NL" sz="800" dirty="0">
                <a:solidFill>
                  <a:prstClr val="black"/>
                </a:solidFill>
                <a:latin typeface="+mn-lt"/>
              </a:rPr>
              <a:t>E-factureren</a:t>
            </a: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3D9E6E6-BD1E-7B46-9A25-FCB68F0EF09A}"/>
              </a:ext>
            </a:extLst>
          </p:cNvPr>
          <p:cNvSpPr txBox="1"/>
          <p:nvPr userDrawn="1"/>
        </p:nvSpPr>
        <p:spPr>
          <a:xfrm>
            <a:off x="7651272" y="3220279"/>
            <a:ext cx="1531290" cy="2743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defTabSz="114254"/>
            <a:r>
              <a:rPr lang="nl-NL" sz="800" dirty="0" err="1">
                <a:solidFill>
                  <a:prstClr val="black"/>
                </a:solidFill>
                <a:latin typeface="+mn-lt"/>
              </a:rPr>
              <a:t>Diginetwerk</a:t>
            </a:r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r>
              <a:rPr lang="nl-NL" sz="800" dirty="0">
                <a:solidFill>
                  <a:prstClr val="black"/>
                </a:solidFill>
                <a:latin typeface="+mn-lt"/>
              </a:rPr>
              <a:t>IPv6 </a:t>
            </a:r>
            <a:r>
              <a:rPr lang="nl-NL" sz="800" dirty="0" err="1">
                <a:solidFill>
                  <a:prstClr val="black"/>
                </a:solidFill>
                <a:latin typeface="+mn-lt"/>
              </a:rPr>
              <a:t>Overheidsbreed</a:t>
            </a:r>
            <a:r>
              <a:rPr lang="nl-NL" sz="800" dirty="0">
                <a:solidFill>
                  <a:prstClr val="black"/>
                </a:solidFill>
                <a:latin typeface="+mn-lt"/>
              </a:rPr>
              <a:t> </a:t>
            </a:r>
          </a:p>
          <a:p>
            <a:pPr defTabSz="114254"/>
            <a:r>
              <a:rPr lang="nl-NL" sz="800" dirty="0">
                <a:solidFill>
                  <a:prstClr val="black"/>
                </a:solidFill>
                <a:latin typeface="+mn-lt"/>
              </a:rPr>
              <a:t>Nummerplankader</a:t>
            </a: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r>
              <a:rPr lang="nl-NL" sz="800" dirty="0">
                <a:solidFill>
                  <a:prstClr val="black"/>
                </a:solidFill>
                <a:latin typeface="+mn-lt"/>
              </a:rPr>
              <a:t>Samenwerkende</a:t>
            </a:r>
          </a:p>
          <a:p>
            <a:pPr defTabSz="114254"/>
            <a:r>
              <a:rPr lang="nl-NL" sz="800" dirty="0">
                <a:solidFill>
                  <a:prstClr val="black"/>
                </a:solidFill>
                <a:latin typeface="+mn-lt"/>
              </a:rPr>
              <a:t>Catalogi</a:t>
            </a:r>
          </a:p>
          <a:p>
            <a:pPr defTabSz="114254"/>
            <a:r>
              <a:rPr lang="nl-NL" sz="800" dirty="0">
                <a:solidFill>
                  <a:prstClr val="black"/>
                </a:solidFill>
                <a:latin typeface="+mn-lt"/>
              </a:rPr>
              <a:t>BOMOS</a:t>
            </a: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  <a:p>
            <a:pPr defTabSz="114254"/>
            <a:r>
              <a:rPr lang="nl-NL" sz="800" dirty="0">
                <a:solidFill>
                  <a:prstClr val="black"/>
                </a:solidFill>
                <a:latin typeface="+mn-lt"/>
              </a:rPr>
              <a:t>Standaard Platform</a:t>
            </a:r>
          </a:p>
          <a:p>
            <a:pPr defTabSz="114254"/>
            <a:r>
              <a:rPr lang="nl-NL" sz="800" dirty="0">
                <a:solidFill>
                  <a:prstClr val="black"/>
                </a:solidFill>
                <a:latin typeface="+mn-lt"/>
              </a:rPr>
              <a:t>Centraal Aansluitpunt</a:t>
            </a:r>
          </a:p>
          <a:p>
            <a:pPr defTabSz="114254"/>
            <a:endParaRPr lang="nl-NL" sz="800" dirty="0">
              <a:solidFill>
                <a:prstClr val="black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406954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11 Road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769A9-79A0-9D4C-B941-33558DACCC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defTabSz="457017">
              <a:defRPr/>
            </a:lvl1pPr>
          </a:lstStyle>
          <a:p>
            <a:pPr defTabSz="914217"/>
            <a:r>
              <a:rPr lang="nl-NL" sz="2400" dirty="0" err="1">
                <a:solidFill>
                  <a:srgbClr val="39870C"/>
                </a:solidFill>
                <a:latin typeface="+mj-lt"/>
              </a:rPr>
              <a:t>Roadmap</a:t>
            </a:r>
            <a:endParaRPr lang="nl-NL" sz="2400" dirty="0">
              <a:solidFill>
                <a:srgbClr val="39870C"/>
              </a:solidFill>
              <a:latin typeface="+mj-lt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8F1E9B-E546-2A45-949C-AEF405F6A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3B5A39-1C91-264F-9A4D-229FF28BF67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5" name="Logo">
            <a:extLst>
              <a:ext uri="{FF2B5EF4-FFF2-40B4-BE49-F238E27FC236}">
                <a16:creationId xmlns:a16="http://schemas.microsoft.com/office/drawing/2014/main" id="{877A7C48-EF94-ED47-BF38-92D5503A17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F90A157-2562-804C-9EC5-996CD09399B5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1084342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8" name="Picture 77" descr="Icon&#10;&#10;Description automatically generated">
            <a:extLst>
              <a:ext uri="{FF2B5EF4-FFF2-40B4-BE49-F238E27FC236}">
                <a16:creationId xmlns:a16="http://schemas.microsoft.com/office/drawing/2014/main" id="{5B705640-34BD-8340-B1FA-D0BF7DBEE45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62"/>
          <a:stretch/>
        </p:blipFill>
        <p:spPr>
          <a:xfrm>
            <a:off x="-85049" y="1626560"/>
            <a:ext cx="12318684" cy="532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17078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0 Visual domei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936D67B7-43E2-2241-8D2A-60D85FC90F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34"/>
          <a:stretch/>
        </p:blipFill>
        <p:spPr>
          <a:xfrm>
            <a:off x="423284" y="1045545"/>
            <a:ext cx="11345433" cy="5812455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79F293BA-1623-4A76-8D5B-FD12AA92B2A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771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3 Voorblad Groen 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>
            <a:extLst>
              <a:ext uri="{FF2B5EF4-FFF2-40B4-BE49-F238E27FC236}">
                <a16:creationId xmlns:a16="http://schemas.microsoft.com/office/drawing/2014/main" id="{804C8CB9-DE8D-1541-AB67-994B9F212A9C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409905" y="1271116"/>
            <a:ext cx="5573124" cy="4287473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99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409904" y="5735638"/>
            <a:ext cx="5573124" cy="703064"/>
          </a:xfrm>
        </p:spPr>
        <p:txBody>
          <a:bodyPr anchor="b"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109" indent="0" algn="ctr">
              <a:buNone/>
              <a:defRPr sz="2000"/>
            </a:lvl2pPr>
            <a:lvl3pPr marL="914217" indent="0" algn="ctr">
              <a:buNone/>
              <a:defRPr sz="1800"/>
            </a:lvl3pPr>
            <a:lvl4pPr marL="1371326" indent="0" algn="ctr">
              <a:buNone/>
              <a:defRPr sz="1600"/>
            </a:lvl4pPr>
            <a:lvl5pPr marL="1828434" indent="0" algn="ctr">
              <a:buNone/>
              <a:defRPr sz="1600"/>
            </a:lvl5pPr>
            <a:lvl6pPr marL="2285543" indent="0" algn="ctr">
              <a:buNone/>
              <a:defRPr sz="1600"/>
            </a:lvl6pPr>
            <a:lvl7pPr marL="2742651" indent="0" algn="ctr">
              <a:buNone/>
              <a:defRPr sz="1600"/>
            </a:lvl7pPr>
            <a:lvl8pPr marL="3199760" indent="0" algn="ctr">
              <a:buNone/>
              <a:defRPr sz="1600"/>
            </a:lvl8pPr>
            <a:lvl9pPr marL="3656868" indent="0" algn="ctr">
              <a:buNone/>
              <a:defRPr sz="1600"/>
            </a:lvl9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subtitle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sp>
        <p:nvSpPr>
          <p:cNvPr id="10" name="Picture Placeholder 22">
            <a:extLst>
              <a:ext uri="{FF2B5EF4-FFF2-40B4-BE49-F238E27FC236}">
                <a16:creationId xmlns:a16="http://schemas.microsoft.com/office/drawing/2014/main" id="{E899B76C-B2F7-4D46-87C1-E196CD0A66D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12193588"/>
              <a:gd name="connsiteY0" fmla="*/ 0 h 13716000"/>
              <a:gd name="connsiteX1" fmla="*/ 11711187 w 12193588"/>
              <a:gd name="connsiteY1" fmla="*/ 0 h 13716000"/>
              <a:gd name="connsiteX2" fmla="*/ 11711187 w 12193588"/>
              <a:gd name="connsiteY2" fmla="*/ 1923292 h 13716000"/>
              <a:gd name="connsiteX3" fmla="*/ 12193588 w 12193588"/>
              <a:gd name="connsiteY3" fmla="*/ 1923292 h 13716000"/>
              <a:gd name="connsiteX4" fmla="*/ 12193588 w 12193588"/>
              <a:gd name="connsiteY4" fmla="*/ 13716000 h 13716000"/>
              <a:gd name="connsiteX5" fmla="*/ 0 w 12193588"/>
              <a:gd name="connsiteY5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588" h="13716000">
                <a:moveTo>
                  <a:pt x="0" y="0"/>
                </a:moveTo>
                <a:lnTo>
                  <a:pt x="11711187" y="0"/>
                </a:lnTo>
                <a:lnTo>
                  <a:pt x="11711187" y="1923292"/>
                </a:lnTo>
                <a:lnTo>
                  <a:pt x="12193588" y="1923292"/>
                </a:lnTo>
                <a:lnTo>
                  <a:pt x="12193588" y="13716000"/>
                </a:lnTo>
                <a:lnTo>
                  <a:pt x="0" y="13716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27F9E93-62A0-B44B-9434-670A4EAA80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8355" y="-1"/>
            <a:ext cx="3028107" cy="127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50168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1 Toegang Kernboodsch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3E79D06-311A-43E8-9993-E38058BC57F1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DE29D8C-AB77-490C-84FE-4060D5F0D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8382" y="1676401"/>
            <a:ext cx="4228601" cy="3514725"/>
          </a:xfrm>
          <a:prstGeom prst="rect">
            <a:avLst/>
          </a:prstGeom>
        </p:spPr>
      </p:pic>
      <p:pic>
        <p:nvPicPr>
          <p:cNvPr id="7" name="Logo">
            <a:extLst>
              <a:ext uri="{FF2B5EF4-FFF2-40B4-BE49-F238E27FC236}">
                <a16:creationId xmlns:a16="http://schemas.microsoft.com/office/drawing/2014/main" id="{07AAA810-4A77-0947-8D02-142622F7416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11" name="Date Placeholder 4">
            <a:extLst>
              <a:ext uri="{FF2B5EF4-FFF2-40B4-BE49-F238E27FC236}">
                <a16:creationId xmlns:a16="http://schemas.microsoft.com/office/drawing/2014/main" id="{F68BA68E-4D57-024A-9AFC-8381BC73AD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81960" y="6390586"/>
            <a:ext cx="2503239" cy="365125"/>
          </a:xfrm>
        </p:spPr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2065620C-CD7B-504F-8F3D-6056BC96F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4254" y="6390586"/>
            <a:ext cx="778775" cy="365125"/>
          </a:xfrm>
        </p:spPr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5" name="Picture 10">
            <a:extLst>
              <a:ext uri="{FF2B5EF4-FFF2-40B4-BE49-F238E27FC236}">
                <a16:creationId xmlns:a16="http://schemas.microsoft.com/office/drawing/2014/main" id="{A06225AB-BE4F-6742-BC9F-D9B7BD5A8967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156924" y="232200"/>
            <a:ext cx="4035076" cy="475834"/>
          </a:xfrm>
          <a:prstGeom prst="rect">
            <a:avLst/>
          </a:prstGeom>
        </p:spPr>
      </p:pic>
      <p:sp>
        <p:nvSpPr>
          <p:cNvPr id="16" name="Tekstvak 15">
            <a:extLst>
              <a:ext uri="{FF2B5EF4-FFF2-40B4-BE49-F238E27FC236}">
                <a16:creationId xmlns:a16="http://schemas.microsoft.com/office/drawing/2014/main" id="{3FFC2806-5D7F-2442-A9B3-7DEBAE7C1A89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Toegang</a:t>
            </a:r>
          </a:p>
        </p:txBody>
      </p:sp>
      <p:cxnSp>
        <p:nvCxnSpPr>
          <p:cNvPr id="13" name="Straight Connector 11">
            <a:extLst>
              <a:ext uri="{FF2B5EF4-FFF2-40B4-BE49-F238E27FC236}">
                <a16:creationId xmlns:a16="http://schemas.microsoft.com/office/drawing/2014/main" id="{5CCC342B-AFEF-3446-92BB-68EC0D7E48FC}"/>
              </a:ext>
            </a:extLst>
          </p:cNvPr>
          <p:cNvCxnSpPr>
            <a:cxnSpLocks/>
          </p:cNvCxnSpPr>
          <p:nvPr userDrawn="1"/>
        </p:nvCxnSpPr>
        <p:spPr>
          <a:xfrm>
            <a:off x="6460715" y="2462614"/>
            <a:ext cx="5056996" cy="0"/>
          </a:xfrm>
          <a:prstGeom prst="line">
            <a:avLst/>
          </a:prstGeom>
          <a:ln w="38100">
            <a:solidFill>
              <a:srgbClr val="E17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>
            <a:extLst>
              <a:ext uri="{FF2B5EF4-FFF2-40B4-BE49-F238E27FC236}">
                <a16:creationId xmlns:a16="http://schemas.microsoft.com/office/drawing/2014/main" id="{3DA189A9-8435-674E-9086-BF70C66EDE49}"/>
              </a:ext>
            </a:extLst>
          </p:cNvPr>
          <p:cNvSpPr txBox="1"/>
          <p:nvPr userDrawn="1"/>
        </p:nvSpPr>
        <p:spPr>
          <a:xfrm>
            <a:off x="6465958" y="1870947"/>
            <a:ext cx="5051752" cy="451459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algn="l"/>
            <a:r>
              <a:rPr lang="nl-NL" sz="2400" b="1" dirty="0">
                <a:solidFill>
                  <a:srgbClr val="39870C"/>
                </a:solidFill>
              </a:rPr>
              <a:t>Toegang verlenen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9F0D01FF-6353-3742-AD0C-0C9447884F82}"/>
              </a:ext>
            </a:extLst>
          </p:cNvPr>
          <p:cNvSpPr txBox="1"/>
          <p:nvPr userDrawn="1"/>
        </p:nvSpPr>
        <p:spPr>
          <a:xfrm>
            <a:off x="6459458" y="2677789"/>
            <a:ext cx="5063496" cy="215577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nl-NL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 diensten en producten van Logius kan</a:t>
            </a:r>
          </a:p>
          <a:p>
            <a:r>
              <a:rPr lang="nl-NL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veilig en makkelijk toegang worden gegeven</a:t>
            </a:r>
          </a:p>
          <a:p>
            <a:r>
              <a:rPr lang="nl-NL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tot online dienstverlening. Niet alleen vanuit Nederland, maar ook daarbuiten.</a:t>
            </a:r>
          </a:p>
          <a:p>
            <a:endParaRPr lang="nl-NL" sz="16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nl-NL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Vaak gaat het om privacygevoelige gegevens. Logius biedt de zekerheid dat gegevens met</a:t>
            </a:r>
          </a:p>
          <a:p>
            <a:r>
              <a:rPr lang="nl-NL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 juiste persoon of het juiste bedrijf worden gedeeld. </a:t>
            </a:r>
          </a:p>
        </p:txBody>
      </p:sp>
    </p:spTree>
    <p:extLst>
      <p:ext uri="{BB962C8B-B14F-4D97-AF65-F5344CB8AC3E}">
        <p14:creationId xmlns:p14="http://schemas.microsoft.com/office/powerpoint/2010/main" val="17008358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2 Toegang Kernboodschap met illustr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>
            <a:extLst>
              <a:ext uri="{FF2B5EF4-FFF2-40B4-BE49-F238E27FC236}">
                <a16:creationId xmlns:a16="http://schemas.microsoft.com/office/drawing/2014/main" id="{0657DD06-3159-7844-A0B8-10A1256450E2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9E2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E08DB017-C0CC-1A41-82D3-8D5F901A84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60" y="1510200"/>
            <a:ext cx="4145629" cy="3744000"/>
          </a:xfrm>
          <a:prstGeom prst="rect">
            <a:avLst/>
          </a:prstGeom>
        </p:spPr>
      </p:pic>
      <p:pic>
        <p:nvPicPr>
          <p:cNvPr id="7" name="Logo">
            <a:extLst>
              <a:ext uri="{FF2B5EF4-FFF2-40B4-BE49-F238E27FC236}">
                <a16:creationId xmlns:a16="http://schemas.microsoft.com/office/drawing/2014/main" id="{07AAA810-4A77-0947-8D02-142622F7416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11" name="Date Placeholder 4">
            <a:extLst>
              <a:ext uri="{FF2B5EF4-FFF2-40B4-BE49-F238E27FC236}">
                <a16:creationId xmlns:a16="http://schemas.microsoft.com/office/drawing/2014/main" id="{F68BA68E-4D57-024A-9AFC-8381BC73AD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81960" y="6390586"/>
            <a:ext cx="2503239" cy="365125"/>
          </a:xfrm>
        </p:spPr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2065620C-CD7B-504F-8F3D-6056BC96F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4254" y="6390586"/>
            <a:ext cx="778775" cy="365125"/>
          </a:xfrm>
        </p:spPr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cxnSp>
        <p:nvCxnSpPr>
          <p:cNvPr id="18" name="Straight Connector 11">
            <a:extLst>
              <a:ext uri="{FF2B5EF4-FFF2-40B4-BE49-F238E27FC236}">
                <a16:creationId xmlns:a16="http://schemas.microsoft.com/office/drawing/2014/main" id="{4393D92E-8B5A-784A-A7AC-AA2BE38CAAAD}"/>
              </a:ext>
            </a:extLst>
          </p:cNvPr>
          <p:cNvCxnSpPr>
            <a:cxnSpLocks/>
          </p:cNvCxnSpPr>
          <p:nvPr userDrawn="1"/>
        </p:nvCxnSpPr>
        <p:spPr>
          <a:xfrm>
            <a:off x="6460715" y="2462614"/>
            <a:ext cx="5056996" cy="0"/>
          </a:xfrm>
          <a:prstGeom prst="line">
            <a:avLst/>
          </a:prstGeom>
          <a:ln w="38100">
            <a:solidFill>
              <a:srgbClr val="E17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vak 25">
            <a:extLst>
              <a:ext uri="{FF2B5EF4-FFF2-40B4-BE49-F238E27FC236}">
                <a16:creationId xmlns:a16="http://schemas.microsoft.com/office/drawing/2014/main" id="{90A95DE3-3C57-6E49-AFED-CFAB31FBD32E}"/>
              </a:ext>
            </a:extLst>
          </p:cNvPr>
          <p:cNvSpPr txBox="1"/>
          <p:nvPr userDrawn="1"/>
        </p:nvSpPr>
        <p:spPr>
          <a:xfrm>
            <a:off x="6465958" y="1870947"/>
            <a:ext cx="5051752" cy="451459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algn="l"/>
            <a:r>
              <a:rPr lang="nl-NL" sz="2400" b="1" dirty="0">
                <a:solidFill>
                  <a:srgbClr val="39870C"/>
                </a:solidFill>
              </a:rPr>
              <a:t>Toegang verlenen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D777F8B9-B701-284F-A9D3-5017B023626C}"/>
              </a:ext>
            </a:extLst>
          </p:cNvPr>
          <p:cNvSpPr txBox="1"/>
          <p:nvPr userDrawn="1"/>
        </p:nvSpPr>
        <p:spPr>
          <a:xfrm>
            <a:off x="6459458" y="2677789"/>
            <a:ext cx="5063496" cy="215577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nl-NL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 diensten en producten van Logius kan</a:t>
            </a:r>
          </a:p>
          <a:p>
            <a:r>
              <a:rPr lang="nl-NL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veilig en makkelijk toegang worden gegeven</a:t>
            </a:r>
          </a:p>
          <a:p>
            <a:r>
              <a:rPr lang="nl-NL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tot online dienstverlening. Niet alleen vanuit Nederland, maar ook daarbuiten.</a:t>
            </a:r>
          </a:p>
          <a:p>
            <a:endParaRPr lang="nl-NL" sz="16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nl-NL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Vaak gaat het om privacygevoelige gegevens. Logius biedt de zekerheid dat gegevens met</a:t>
            </a:r>
          </a:p>
          <a:p>
            <a:r>
              <a:rPr lang="nl-NL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 juiste persoon of het juiste bedrijf worden gedeeld. </a:t>
            </a:r>
          </a:p>
        </p:txBody>
      </p:sp>
      <p:pic>
        <p:nvPicPr>
          <p:cNvPr id="15" name="Picture 10">
            <a:extLst>
              <a:ext uri="{FF2B5EF4-FFF2-40B4-BE49-F238E27FC236}">
                <a16:creationId xmlns:a16="http://schemas.microsoft.com/office/drawing/2014/main" id="{A06225AB-BE4F-6742-BC9F-D9B7BD5A8967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156924" y="232200"/>
            <a:ext cx="4035076" cy="475834"/>
          </a:xfrm>
          <a:prstGeom prst="rect">
            <a:avLst/>
          </a:prstGeom>
        </p:spPr>
      </p:pic>
      <p:sp>
        <p:nvSpPr>
          <p:cNvPr id="16" name="Tekstvak 15">
            <a:extLst>
              <a:ext uri="{FF2B5EF4-FFF2-40B4-BE49-F238E27FC236}">
                <a16:creationId xmlns:a16="http://schemas.microsoft.com/office/drawing/2014/main" id="{3FFC2806-5D7F-2442-A9B3-7DEBAE7C1A89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Toegang</a:t>
            </a:r>
          </a:p>
        </p:txBody>
      </p:sp>
    </p:spTree>
    <p:extLst>
      <p:ext uri="{BB962C8B-B14F-4D97-AF65-F5344CB8AC3E}">
        <p14:creationId xmlns:p14="http://schemas.microsoft.com/office/powerpoint/2010/main" val="367539836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3 Toegang Tussenblad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Logo">
            <a:extLst>
              <a:ext uri="{FF2B5EF4-FFF2-40B4-BE49-F238E27FC236}">
                <a16:creationId xmlns:a16="http://schemas.microsoft.com/office/drawing/2014/main" id="{7E6F2157-E24D-D946-BAAF-5D051AFAF5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6" y="0"/>
            <a:ext cx="484137" cy="1204129"/>
          </a:xfrm>
          <a:prstGeom prst="rect">
            <a:avLst/>
          </a:prstGeom>
        </p:spPr>
      </p:pic>
      <p:sp>
        <p:nvSpPr>
          <p:cNvPr id="31" name="Tekstvak 4">
            <a:extLst>
              <a:ext uri="{FF2B5EF4-FFF2-40B4-BE49-F238E27FC236}">
                <a16:creationId xmlns:a16="http://schemas.microsoft.com/office/drawing/2014/main" id="{1A3A5AC5-777F-FF43-91CA-0AD52F132250}"/>
              </a:ext>
            </a:extLst>
          </p:cNvPr>
          <p:cNvSpPr txBox="1"/>
          <p:nvPr userDrawn="1"/>
        </p:nvSpPr>
        <p:spPr>
          <a:xfrm>
            <a:off x="2451763" y="2161282"/>
            <a:ext cx="3161389" cy="31117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Toegang</a:t>
            </a:r>
          </a:p>
          <a:p>
            <a:pPr algn="r">
              <a:lnSpc>
                <a:spcPct val="92000"/>
              </a:lnSpc>
            </a:pPr>
            <a:endParaRPr lang="nl-NL" sz="2050" dirty="0"/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Interactie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Gegevensuitwisseling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Infrastructuur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Regie op stelsels</a:t>
            </a:r>
            <a:br>
              <a:rPr lang="nl-NL" sz="2050" dirty="0">
                <a:solidFill>
                  <a:schemeClr val="bg1">
                    <a:alpha val="50000"/>
                  </a:schemeClr>
                </a:solidFill>
              </a:rPr>
            </a:b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en standaarden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C81DD064-4EF2-DC48-8B4B-25D2A37845B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905525" y="2146300"/>
            <a:ext cx="380950" cy="4711700"/>
          </a:xfrm>
          <a:prstGeom prst="rect">
            <a:avLst/>
          </a:prstGeom>
        </p:spPr>
      </p:pic>
      <p:sp>
        <p:nvSpPr>
          <p:cNvPr id="33" name="Oval 32">
            <a:extLst>
              <a:ext uri="{FF2B5EF4-FFF2-40B4-BE49-F238E27FC236}">
                <a16:creationId xmlns:a16="http://schemas.microsoft.com/office/drawing/2014/main" id="{2C71E140-DB11-0642-A23F-68EB8D19B9DE}"/>
              </a:ext>
            </a:extLst>
          </p:cNvPr>
          <p:cNvSpPr/>
          <p:nvPr userDrawn="1"/>
        </p:nvSpPr>
        <p:spPr>
          <a:xfrm>
            <a:off x="5905525" y="2146300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54A9591-FEF9-7A41-9C49-A97E608BF217}"/>
              </a:ext>
            </a:extLst>
          </p:cNvPr>
          <p:cNvSpPr/>
          <p:nvPr userDrawn="1"/>
        </p:nvSpPr>
        <p:spPr>
          <a:xfrm>
            <a:off x="5905525" y="2722460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FFBB216-F44A-8140-AC57-7CEDEA0A081E}"/>
              </a:ext>
            </a:extLst>
          </p:cNvPr>
          <p:cNvSpPr/>
          <p:nvPr userDrawn="1"/>
        </p:nvSpPr>
        <p:spPr>
          <a:xfrm>
            <a:off x="5905524" y="3298584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7872D1F-FE40-6146-91C8-80D5B680D5F2}"/>
              </a:ext>
            </a:extLst>
          </p:cNvPr>
          <p:cNvSpPr/>
          <p:nvPr userDrawn="1"/>
        </p:nvSpPr>
        <p:spPr>
          <a:xfrm>
            <a:off x="5905117" y="3874744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E68C964-8D94-6245-A0C5-884F65E650FC}"/>
              </a:ext>
            </a:extLst>
          </p:cNvPr>
          <p:cNvSpPr/>
          <p:nvPr userDrawn="1"/>
        </p:nvSpPr>
        <p:spPr>
          <a:xfrm>
            <a:off x="5905524" y="4450868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1228561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4 Toegang Tussenblad met tekst">
    <p:bg>
      <p:bgPr>
        <a:solidFill>
          <a:srgbClr val="E17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Logo">
            <a:extLst>
              <a:ext uri="{FF2B5EF4-FFF2-40B4-BE49-F238E27FC236}">
                <a16:creationId xmlns:a16="http://schemas.microsoft.com/office/drawing/2014/main" id="{7CFF2726-F60B-0C4F-B20D-21B8667950D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6" y="0"/>
            <a:ext cx="484137" cy="1204129"/>
          </a:xfrm>
          <a:prstGeom prst="rect">
            <a:avLst/>
          </a:prstGeom>
        </p:spPr>
      </p:pic>
      <p:sp>
        <p:nvSpPr>
          <p:cNvPr id="23" name="Tekstvak 4">
            <a:extLst>
              <a:ext uri="{FF2B5EF4-FFF2-40B4-BE49-F238E27FC236}">
                <a16:creationId xmlns:a16="http://schemas.microsoft.com/office/drawing/2014/main" id="{5F403CDF-484D-F747-AFC5-269CA916EBF2}"/>
              </a:ext>
            </a:extLst>
          </p:cNvPr>
          <p:cNvSpPr txBox="1"/>
          <p:nvPr userDrawn="1"/>
        </p:nvSpPr>
        <p:spPr>
          <a:xfrm>
            <a:off x="2451763" y="2161282"/>
            <a:ext cx="3161389" cy="31117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Toegang</a:t>
            </a:r>
          </a:p>
          <a:p>
            <a:pPr algn="r">
              <a:lnSpc>
                <a:spcPct val="92000"/>
              </a:lnSpc>
            </a:pPr>
            <a:endParaRPr lang="nl-NL" sz="2050" dirty="0"/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Interactie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Gegevensuitwisseling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Infrastructuur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Regie op stelsels</a:t>
            </a:r>
            <a:br>
              <a:rPr lang="nl-NL" sz="2050" dirty="0">
                <a:solidFill>
                  <a:schemeClr val="bg1">
                    <a:alpha val="50000"/>
                  </a:schemeClr>
                </a:solidFill>
              </a:rPr>
            </a:b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en standaarden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3FBC45E-81C6-3F45-86D7-2FBE47219CC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905525" y="2146300"/>
            <a:ext cx="380950" cy="4711700"/>
          </a:xfrm>
          <a:prstGeom prst="rect">
            <a:avLst/>
          </a:prstGeom>
        </p:spPr>
      </p:pic>
      <p:sp>
        <p:nvSpPr>
          <p:cNvPr id="25" name="Oval 24">
            <a:extLst>
              <a:ext uri="{FF2B5EF4-FFF2-40B4-BE49-F238E27FC236}">
                <a16:creationId xmlns:a16="http://schemas.microsoft.com/office/drawing/2014/main" id="{100148D0-93D0-E14F-BDAE-D82C7F326F48}"/>
              </a:ext>
            </a:extLst>
          </p:cNvPr>
          <p:cNvSpPr/>
          <p:nvPr userDrawn="1"/>
        </p:nvSpPr>
        <p:spPr>
          <a:xfrm>
            <a:off x="5905525" y="2146300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2A4AFB5-0316-6740-9A10-7BFB7F090206}"/>
              </a:ext>
            </a:extLst>
          </p:cNvPr>
          <p:cNvSpPr/>
          <p:nvPr userDrawn="1"/>
        </p:nvSpPr>
        <p:spPr>
          <a:xfrm>
            <a:off x="5905525" y="2722460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D882616-40FC-5741-B25A-F53D270A2752}"/>
              </a:ext>
            </a:extLst>
          </p:cNvPr>
          <p:cNvSpPr/>
          <p:nvPr userDrawn="1"/>
        </p:nvSpPr>
        <p:spPr>
          <a:xfrm>
            <a:off x="5905524" y="3298584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F24DEE7-E691-A049-8282-742DA4867F63}"/>
              </a:ext>
            </a:extLst>
          </p:cNvPr>
          <p:cNvSpPr/>
          <p:nvPr userDrawn="1"/>
        </p:nvSpPr>
        <p:spPr>
          <a:xfrm>
            <a:off x="5905117" y="3874744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2C487CF-FBE6-4343-9FCF-AAFD41A60295}"/>
              </a:ext>
            </a:extLst>
          </p:cNvPr>
          <p:cNvSpPr/>
          <p:nvPr userDrawn="1"/>
        </p:nvSpPr>
        <p:spPr>
          <a:xfrm>
            <a:off x="5905524" y="4450868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A5AF8086-D262-5648-A91E-50156F108E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93621" y="2202094"/>
            <a:ext cx="4818063" cy="1935162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827398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5 Toegang Tussenblad Oranje">
    <p:bg>
      <p:bgPr>
        <a:solidFill>
          <a:srgbClr val="E17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7772" y="1719678"/>
            <a:ext cx="9957427" cy="1997557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199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35CA31EA-DB7A-4D23-BFD2-CB6577085181}"/>
              </a:ext>
            </a:extLst>
          </p:cNvPr>
          <p:cNvSpPr txBox="1"/>
          <p:nvPr userDrawn="1"/>
        </p:nvSpPr>
        <p:spPr>
          <a:xfrm>
            <a:off x="6430012" y="5401200"/>
            <a:ext cx="4034762" cy="3816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>
                <a:solidFill>
                  <a:schemeClr val="bg1"/>
                </a:solidFill>
              </a:rPr>
              <a:t>Toegang</a:t>
            </a:r>
          </a:p>
        </p:txBody>
      </p:sp>
      <p:pic>
        <p:nvPicPr>
          <p:cNvPr id="6" name="Logo">
            <a:extLst>
              <a:ext uri="{FF2B5EF4-FFF2-40B4-BE49-F238E27FC236}">
                <a16:creationId xmlns:a16="http://schemas.microsoft.com/office/drawing/2014/main" id="{C1258A58-5CCE-4F6F-B3CF-DC888064F9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10" name="Rechthoek 9">
            <a:extLst>
              <a:ext uri="{FF2B5EF4-FFF2-40B4-BE49-F238E27FC236}">
                <a16:creationId xmlns:a16="http://schemas.microsoft.com/office/drawing/2014/main" id="{0811765C-CAE6-B14F-A579-DA3EA0A88197}"/>
              </a:ext>
            </a:extLst>
          </p:cNvPr>
          <p:cNvSpPr/>
          <p:nvPr userDrawn="1"/>
        </p:nvSpPr>
        <p:spPr>
          <a:xfrm>
            <a:off x="5905225" y="5591236"/>
            <a:ext cx="381550" cy="1266765"/>
          </a:xfrm>
          <a:prstGeom prst="rect">
            <a:avLst/>
          </a:prstGeom>
          <a:solidFill>
            <a:srgbClr val="EDA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48FF222A-C29B-754C-BC00-28ABFD8EFD9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225" y="5401200"/>
            <a:ext cx="381550" cy="3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76421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6 Toegang Tussenblad Licht Oranje">
    <p:bg>
      <p:bgPr>
        <a:solidFill>
          <a:srgbClr val="F9E2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7772" y="1719678"/>
            <a:ext cx="9957427" cy="1997557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199">
                <a:solidFill>
                  <a:schemeClr val="tx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pic>
        <p:nvPicPr>
          <p:cNvPr id="6" name="Logo">
            <a:extLst>
              <a:ext uri="{FF2B5EF4-FFF2-40B4-BE49-F238E27FC236}">
                <a16:creationId xmlns:a16="http://schemas.microsoft.com/office/drawing/2014/main" id="{C1258A58-5CCE-4F6F-B3CF-DC888064F9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B6409286-E4AB-AB41-9C8D-E6F3AFEFDB95}"/>
              </a:ext>
            </a:extLst>
          </p:cNvPr>
          <p:cNvSpPr txBox="1"/>
          <p:nvPr userDrawn="1"/>
        </p:nvSpPr>
        <p:spPr>
          <a:xfrm>
            <a:off x="6430012" y="5401200"/>
            <a:ext cx="4034762" cy="3816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>
                <a:solidFill>
                  <a:schemeClr val="tx1"/>
                </a:solidFill>
              </a:rPr>
              <a:t>Toegang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01132E7E-094D-CB4D-B255-37D2C5B3D2D9}"/>
              </a:ext>
            </a:extLst>
          </p:cNvPr>
          <p:cNvSpPr/>
          <p:nvPr userDrawn="1"/>
        </p:nvSpPr>
        <p:spPr>
          <a:xfrm>
            <a:off x="5905225" y="5594149"/>
            <a:ext cx="381550" cy="1263852"/>
          </a:xfrm>
          <a:prstGeom prst="rect">
            <a:avLst/>
          </a:prstGeom>
          <a:solidFill>
            <a:srgbClr val="FCF1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12" name="Afbeelding 11">
            <a:extLst>
              <a:ext uri="{FF2B5EF4-FFF2-40B4-BE49-F238E27FC236}">
                <a16:creationId xmlns:a16="http://schemas.microsoft.com/office/drawing/2014/main" id="{4FEF6653-FDBC-CB40-8667-C43D4C4EBB5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225" y="5401200"/>
            <a:ext cx="381550" cy="3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96867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7 Toegang Beeld links - Teks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636F92F-B88A-4976-9DCD-56BF05853C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12193588"/>
              <a:gd name="connsiteY0" fmla="*/ 0 h 13716000"/>
              <a:gd name="connsiteX1" fmla="*/ 11711187 w 12193588"/>
              <a:gd name="connsiteY1" fmla="*/ 0 h 13716000"/>
              <a:gd name="connsiteX2" fmla="*/ 11711187 w 12193588"/>
              <a:gd name="connsiteY2" fmla="*/ 1923292 h 13716000"/>
              <a:gd name="connsiteX3" fmla="*/ 12193588 w 12193588"/>
              <a:gd name="connsiteY3" fmla="*/ 1923292 h 13716000"/>
              <a:gd name="connsiteX4" fmla="*/ 12193588 w 12193588"/>
              <a:gd name="connsiteY4" fmla="*/ 13716000 h 13716000"/>
              <a:gd name="connsiteX5" fmla="*/ 0 w 12193588"/>
              <a:gd name="connsiteY5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588" h="13716000">
                <a:moveTo>
                  <a:pt x="0" y="0"/>
                </a:moveTo>
                <a:lnTo>
                  <a:pt x="11711187" y="0"/>
                </a:lnTo>
                <a:lnTo>
                  <a:pt x="11711187" y="1923292"/>
                </a:lnTo>
                <a:lnTo>
                  <a:pt x="12193588" y="1923292"/>
                </a:lnTo>
                <a:lnTo>
                  <a:pt x="12193588" y="13716000"/>
                </a:lnTo>
                <a:lnTo>
                  <a:pt x="0" y="13716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GB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163B7D6E-8CAC-4E8F-8228-1980ED8F9D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1" name="Straight Connector 11">
            <a:extLst>
              <a:ext uri="{FF2B5EF4-FFF2-40B4-BE49-F238E27FC236}">
                <a16:creationId xmlns:a16="http://schemas.microsoft.com/office/drawing/2014/main" id="{145D4932-4C1C-344A-AAFC-C7FC6F5F0224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E17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9ED20225-93F0-0E42-80ED-7BBBF0D458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922009D3-1EBC-B24F-91B2-CBF19B6854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9" name="Picture 6">
            <a:extLst>
              <a:ext uri="{FF2B5EF4-FFF2-40B4-BE49-F238E27FC236}">
                <a16:creationId xmlns:a16="http://schemas.microsoft.com/office/drawing/2014/main" id="{B354502A-62EC-D64A-B8A5-214E392C7D9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156924" y="232200"/>
            <a:ext cx="4035076" cy="475834"/>
          </a:xfrm>
          <a:prstGeom prst="rect">
            <a:avLst/>
          </a:prstGeom>
        </p:spPr>
      </p:pic>
      <p:sp>
        <p:nvSpPr>
          <p:cNvPr id="12" name="Tekstvak 11">
            <a:extLst>
              <a:ext uri="{FF2B5EF4-FFF2-40B4-BE49-F238E27FC236}">
                <a16:creationId xmlns:a16="http://schemas.microsoft.com/office/drawing/2014/main" id="{C2176DC6-7D77-304A-9F76-585E3BF0439A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Toegang</a:t>
            </a:r>
          </a:p>
        </p:txBody>
      </p:sp>
    </p:spTree>
    <p:extLst>
      <p:ext uri="{BB962C8B-B14F-4D97-AF65-F5344CB8AC3E}">
        <p14:creationId xmlns:p14="http://schemas.microsoft.com/office/powerpoint/2010/main" val="133233003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8 Toegang visual links - Teks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3">
            <a:extLst>
              <a:ext uri="{FF2B5EF4-FFF2-40B4-BE49-F238E27FC236}">
                <a16:creationId xmlns:a16="http://schemas.microsoft.com/office/drawing/2014/main" id="{694EA0F2-8BB0-C941-8081-2A221CE58B96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685B02D8-94FE-E743-BF10-FCCF83D615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8382" y="1676401"/>
            <a:ext cx="4228601" cy="3514725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163B7D6E-8CAC-4E8F-8228-1980ED8F9DD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1" name="Straight Connector 11">
            <a:extLst>
              <a:ext uri="{FF2B5EF4-FFF2-40B4-BE49-F238E27FC236}">
                <a16:creationId xmlns:a16="http://schemas.microsoft.com/office/drawing/2014/main" id="{145D4932-4C1C-344A-AAFC-C7FC6F5F0224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E17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9ED20225-93F0-0E42-80ED-7BBBF0D458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922009D3-1EBC-B24F-91B2-CBF19B6854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9" name="Picture 6">
            <a:extLst>
              <a:ext uri="{FF2B5EF4-FFF2-40B4-BE49-F238E27FC236}">
                <a16:creationId xmlns:a16="http://schemas.microsoft.com/office/drawing/2014/main" id="{B354502A-62EC-D64A-B8A5-214E392C7D9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156924" y="232200"/>
            <a:ext cx="4035076" cy="475834"/>
          </a:xfrm>
          <a:prstGeom prst="rect">
            <a:avLst/>
          </a:prstGeom>
        </p:spPr>
      </p:pic>
      <p:sp>
        <p:nvSpPr>
          <p:cNvPr id="12" name="Tekstvak 11">
            <a:extLst>
              <a:ext uri="{FF2B5EF4-FFF2-40B4-BE49-F238E27FC236}">
                <a16:creationId xmlns:a16="http://schemas.microsoft.com/office/drawing/2014/main" id="{C2176DC6-7D77-304A-9F76-585E3BF0439A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Toegang</a:t>
            </a:r>
          </a:p>
        </p:txBody>
      </p:sp>
    </p:spTree>
    <p:extLst>
      <p:ext uri="{BB962C8B-B14F-4D97-AF65-F5344CB8AC3E}">
        <p14:creationId xmlns:p14="http://schemas.microsoft.com/office/powerpoint/2010/main" val="227568505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9 Toegang Beeld voorbeeld –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76C17972-288F-054E-8236-F58300453B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490"/>
            <a:ext cx="6095206" cy="6853020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163B7D6E-8CAC-4E8F-8228-1980ED8F9D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1" name="Straight Connector 11">
            <a:extLst>
              <a:ext uri="{FF2B5EF4-FFF2-40B4-BE49-F238E27FC236}">
                <a16:creationId xmlns:a16="http://schemas.microsoft.com/office/drawing/2014/main" id="{145D4932-4C1C-344A-AAFC-C7FC6F5F0224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E17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9ED20225-93F0-0E42-80ED-7BBBF0D458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922009D3-1EBC-B24F-91B2-CBF19B6854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9" name="Picture 6">
            <a:extLst>
              <a:ext uri="{FF2B5EF4-FFF2-40B4-BE49-F238E27FC236}">
                <a16:creationId xmlns:a16="http://schemas.microsoft.com/office/drawing/2014/main" id="{B354502A-62EC-D64A-B8A5-214E392C7D9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156924" y="232200"/>
            <a:ext cx="4035076" cy="475834"/>
          </a:xfrm>
          <a:prstGeom prst="rect">
            <a:avLst/>
          </a:prstGeom>
        </p:spPr>
      </p:pic>
      <p:sp>
        <p:nvSpPr>
          <p:cNvPr id="12" name="Tekstvak 11">
            <a:extLst>
              <a:ext uri="{FF2B5EF4-FFF2-40B4-BE49-F238E27FC236}">
                <a16:creationId xmlns:a16="http://schemas.microsoft.com/office/drawing/2014/main" id="{C2176DC6-7D77-304A-9F76-585E3BF0439A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Toegang</a:t>
            </a:r>
          </a:p>
        </p:txBody>
      </p:sp>
    </p:spTree>
    <p:extLst>
      <p:ext uri="{BB962C8B-B14F-4D97-AF65-F5344CB8AC3E}">
        <p14:creationId xmlns:p14="http://schemas.microsoft.com/office/powerpoint/2010/main" val="159888928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10 Toegang Illustratie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B43FF0B-77E7-4F47-8E9E-79C2AF5418C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56924" y="232200"/>
            <a:ext cx="4035076" cy="4758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C2D09B5-47EE-4FA2-919C-C0E306FA2016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9E2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EC3E1A9C-B3A2-427F-8EB7-E0129597096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14" name="Tekstvak 13">
            <a:extLst>
              <a:ext uri="{FF2B5EF4-FFF2-40B4-BE49-F238E27FC236}">
                <a16:creationId xmlns:a16="http://schemas.microsoft.com/office/drawing/2014/main" id="{B2067669-1CC0-5846-927A-0A37181306EF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Toegang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3DA71101-4776-4641-B909-F9DB07EAB4D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60" y="1510200"/>
            <a:ext cx="4145629" cy="37440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8B81A84-3259-1542-B0A4-6B93DA24C243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E17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49F6AA18-B6C0-4541-8935-089D514620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3FB1E6D-D763-2645-A99F-2C1E9E1F6AD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</p:spTree>
    <p:extLst>
      <p:ext uri="{BB962C8B-B14F-4D97-AF65-F5344CB8AC3E}">
        <p14:creationId xmlns:p14="http://schemas.microsoft.com/office/powerpoint/2010/main" val="2816579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4 Voorblad Wit 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482411D4-6059-45D1-97BA-7BAC9191D0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4637" y="0"/>
            <a:ext cx="3014607" cy="1199653"/>
          </a:xfrm>
          <a:prstGeom prst="rect">
            <a:avLst/>
          </a:prstGeom>
        </p:spPr>
      </p:pic>
      <p:sp>
        <p:nvSpPr>
          <p:cNvPr id="10" name="Picture Placeholder 22">
            <a:extLst>
              <a:ext uri="{FF2B5EF4-FFF2-40B4-BE49-F238E27FC236}">
                <a16:creationId xmlns:a16="http://schemas.microsoft.com/office/drawing/2014/main" id="{E899B76C-B2F7-4D46-87C1-E196CD0A66D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12193588"/>
              <a:gd name="connsiteY0" fmla="*/ 0 h 13716000"/>
              <a:gd name="connsiteX1" fmla="*/ 11711187 w 12193588"/>
              <a:gd name="connsiteY1" fmla="*/ 0 h 13716000"/>
              <a:gd name="connsiteX2" fmla="*/ 11711187 w 12193588"/>
              <a:gd name="connsiteY2" fmla="*/ 1923292 h 13716000"/>
              <a:gd name="connsiteX3" fmla="*/ 12193588 w 12193588"/>
              <a:gd name="connsiteY3" fmla="*/ 1923292 h 13716000"/>
              <a:gd name="connsiteX4" fmla="*/ 12193588 w 12193588"/>
              <a:gd name="connsiteY4" fmla="*/ 13716000 h 13716000"/>
              <a:gd name="connsiteX5" fmla="*/ 0 w 12193588"/>
              <a:gd name="connsiteY5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588" h="13716000">
                <a:moveTo>
                  <a:pt x="0" y="0"/>
                </a:moveTo>
                <a:lnTo>
                  <a:pt x="11711187" y="0"/>
                </a:lnTo>
                <a:lnTo>
                  <a:pt x="11711187" y="1923292"/>
                </a:lnTo>
                <a:lnTo>
                  <a:pt x="12193588" y="1923292"/>
                </a:lnTo>
                <a:lnTo>
                  <a:pt x="12193588" y="13716000"/>
                </a:lnTo>
                <a:lnTo>
                  <a:pt x="0" y="13716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0122F6-8DDF-BE41-A95F-5963D675F98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09905" y="1271116"/>
            <a:ext cx="5573124" cy="4287473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99">
                <a:solidFill>
                  <a:srgbClr val="39870C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2CEBBF28-B5D2-4F46-B25D-E7D92F07384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09904" y="5735638"/>
            <a:ext cx="5573124" cy="703064"/>
          </a:xfrm>
        </p:spPr>
        <p:txBody>
          <a:bodyPr anchor="b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109" indent="0" algn="ctr">
              <a:buNone/>
              <a:defRPr sz="2000"/>
            </a:lvl2pPr>
            <a:lvl3pPr marL="914217" indent="0" algn="ctr">
              <a:buNone/>
              <a:defRPr sz="1800"/>
            </a:lvl3pPr>
            <a:lvl4pPr marL="1371326" indent="0" algn="ctr">
              <a:buNone/>
              <a:defRPr sz="1600"/>
            </a:lvl4pPr>
            <a:lvl5pPr marL="1828434" indent="0" algn="ctr">
              <a:buNone/>
              <a:defRPr sz="1600"/>
            </a:lvl5pPr>
            <a:lvl6pPr marL="2285543" indent="0" algn="ctr">
              <a:buNone/>
              <a:defRPr sz="1600"/>
            </a:lvl6pPr>
            <a:lvl7pPr marL="2742651" indent="0" algn="ctr">
              <a:buNone/>
              <a:defRPr sz="1600"/>
            </a:lvl7pPr>
            <a:lvl8pPr marL="3199760" indent="0" algn="ctr">
              <a:buNone/>
              <a:defRPr sz="1600"/>
            </a:lvl8pPr>
            <a:lvl9pPr marL="3656868" indent="0" algn="ctr">
              <a:buNone/>
              <a:defRPr sz="1600"/>
            </a:lvl9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subtitle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7027447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11 Toegang Twee kolommen m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4290" y="862639"/>
            <a:ext cx="5001872" cy="646893"/>
          </a:xfrm>
        </p:spPr>
        <p:txBody>
          <a:bodyPr/>
          <a:lstStyle>
            <a:lvl1pPr>
              <a:defRPr sz="2400"/>
            </a:lvl1pPr>
          </a:lstStyle>
          <a:p>
            <a:r>
              <a:rPr lang="nl-NL" dirty="0"/>
              <a:t>Kolom titel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37FD8D1-3DEF-4FCB-9CF8-50D4C190EF69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5034695" cy="0"/>
          </a:xfrm>
          <a:prstGeom prst="line">
            <a:avLst/>
          </a:prstGeom>
          <a:ln w="38100">
            <a:solidFill>
              <a:srgbClr val="E17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F4EE1DA-9BE6-4C54-9886-AC193D9CE62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9046" y="1863000"/>
            <a:ext cx="5056996" cy="4351338"/>
          </a:xfrm>
        </p:spPr>
        <p:txBody>
          <a:bodyPr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A93AF3DA-9BC0-6B4B-9CBD-99BCF696C1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5" name="Straight Connector 11">
            <a:extLst>
              <a:ext uri="{FF2B5EF4-FFF2-40B4-BE49-F238E27FC236}">
                <a16:creationId xmlns:a16="http://schemas.microsoft.com/office/drawing/2014/main" id="{A954BB3E-ADCE-A741-83C0-46CE52CC50B8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E17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55957BE6-15DD-E74F-94EE-159CD092F6A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79E233DF-287A-024B-A85C-C41538AA285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12" name="Picture 6">
            <a:extLst>
              <a:ext uri="{FF2B5EF4-FFF2-40B4-BE49-F238E27FC236}">
                <a16:creationId xmlns:a16="http://schemas.microsoft.com/office/drawing/2014/main" id="{556D548D-9F19-6640-BA13-2DC5F552DFB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156924" y="232200"/>
            <a:ext cx="4035076" cy="475834"/>
          </a:xfrm>
          <a:prstGeom prst="rect">
            <a:avLst/>
          </a:prstGeom>
        </p:spPr>
      </p:pic>
      <p:sp>
        <p:nvSpPr>
          <p:cNvPr id="14" name="Tekstvak 13">
            <a:extLst>
              <a:ext uri="{FF2B5EF4-FFF2-40B4-BE49-F238E27FC236}">
                <a16:creationId xmlns:a16="http://schemas.microsoft.com/office/drawing/2014/main" id="{43A778F9-56CC-3841-B5AB-7551E324F24C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Toegang</a:t>
            </a:r>
          </a:p>
        </p:txBody>
      </p:sp>
    </p:spTree>
    <p:extLst>
      <p:ext uri="{BB962C8B-B14F-4D97-AF65-F5344CB8AC3E}">
        <p14:creationId xmlns:p14="http://schemas.microsoft.com/office/powerpoint/2010/main" val="319369478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12 Toegang Tekst over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4290" y="862639"/>
            <a:ext cx="10853907" cy="646893"/>
          </a:xfrm>
        </p:spPr>
        <p:txBody>
          <a:bodyPr/>
          <a:lstStyle>
            <a:lvl1pPr>
              <a:defRPr sz="2400"/>
            </a:lvl1pPr>
          </a:lstStyle>
          <a:p>
            <a:r>
              <a:rPr lang="nl-NL" dirty="0"/>
              <a:t>Kolom titel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37FD8D1-3DEF-4FCB-9CF8-50D4C190EF69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10843420" cy="0"/>
          </a:xfrm>
          <a:prstGeom prst="line">
            <a:avLst/>
          </a:prstGeom>
          <a:ln w="38100">
            <a:solidFill>
              <a:srgbClr val="E17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F4EE1DA-9BE6-4C54-9886-AC193D9CE62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9046" y="1863000"/>
            <a:ext cx="10853907" cy="4351338"/>
          </a:xfrm>
        </p:spPr>
        <p:txBody>
          <a:bodyPr numCol="2" spcCol="1080000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A93AF3DA-9BC0-6B4B-9CBD-99BCF696C1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pic>
        <p:nvPicPr>
          <p:cNvPr id="12" name="Picture 6">
            <a:extLst>
              <a:ext uri="{FF2B5EF4-FFF2-40B4-BE49-F238E27FC236}">
                <a16:creationId xmlns:a16="http://schemas.microsoft.com/office/drawing/2014/main" id="{556D548D-9F19-6640-BA13-2DC5F552DFB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156924" y="232200"/>
            <a:ext cx="4035076" cy="475834"/>
          </a:xfrm>
          <a:prstGeom prst="rect">
            <a:avLst/>
          </a:prstGeom>
        </p:spPr>
      </p:pic>
      <p:sp>
        <p:nvSpPr>
          <p:cNvPr id="14" name="Tekstvak 13">
            <a:extLst>
              <a:ext uri="{FF2B5EF4-FFF2-40B4-BE49-F238E27FC236}">
                <a16:creationId xmlns:a16="http://schemas.microsoft.com/office/drawing/2014/main" id="{43A778F9-56CC-3841-B5AB-7551E324F24C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Toegang</a:t>
            </a:r>
          </a:p>
        </p:txBody>
      </p:sp>
    </p:spTree>
    <p:extLst>
      <p:ext uri="{BB962C8B-B14F-4D97-AF65-F5344CB8AC3E}">
        <p14:creationId xmlns:p14="http://schemas.microsoft.com/office/powerpoint/2010/main" val="65468202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13 Toegang Tabel of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4290" y="862639"/>
            <a:ext cx="10843420" cy="646893"/>
          </a:xfrm>
        </p:spPr>
        <p:txBody>
          <a:bodyPr/>
          <a:lstStyle>
            <a:lvl1pPr>
              <a:defRPr sz="2400"/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79F293BA-1623-4A76-8D5B-FD12AA92B2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1EF27C3-F59F-43D6-AAAF-8DA7D3A4CA7E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10843420" cy="0"/>
          </a:xfrm>
          <a:prstGeom prst="line">
            <a:avLst/>
          </a:prstGeom>
          <a:ln w="38100">
            <a:solidFill>
              <a:srgbClr val="E17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jdelijke aanduiding voor tabel 4">
            <a:extLst>
              <a:ext uri="{FF2B5EF4-FFF2-40B4-BE49-F238E27FC236}">
                <a16:creationId xmlns:a16="http://schemas.microsoft.com/office/drawing/2014/main" id="{7BF9B7D8-7E90-244C-8B2F-C2B69B36DEDF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674290" y="1857374"/>
            <a:ext cx="10843420" cy="4320213"/>
          </a:xfrm>
        </p:spPr>
        <p:txBody>
          <a:bodyPr/>
          <a:lstStyle/>
          <a:p>
            <a:endParaRPr lang="nl-NL"/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E118A022-2E33-AE43-96B0-C1A78C49367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156924" y="232200"/>
            <a:ext cx="4035076" cy="475834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6FCF774-F7F6-124D-B2F2-189BDADBB1F4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Toegang</a:t>
            </a:r>
          </a:p>
        </p:txBody>
      </p:sp>
    </p:spTree>
    <p:extLst>
      <p:ext uri="{BB962C8B-B14F-4D97-AF65-F5344CB8AC3E}">
        <p14:creationId xmlns:p14="http://schemas.microsoft.com/office/powerpoint/2010/main" val="369511129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14 Toegang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ogo">
            <a:extLst>
              <a:ext uri="{FF2B5EF4-FFF2-40B4-BE49-F238E27FC236}">
                <a16:creationId xmlns:a16="http://schemas.microsoft.com/office/drawing/2014/main" id="{E97658EF-1099-4CB2-8E8E-A889FB17CD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373FBD78-CF79-194C-AE0C-4D2B17A16DD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156924" y="232200"/>
            <a:ext cx="4035076" cy="475834"/>
          </a:xfrm>
          <a:prstGeom prst="rect">
            <a:avLst/>
          </a:prstGeom>
        </p:spPr>
      </p:pic>
      <p:sp>
        <p:nvSpPr>
          <p:cNvPr id="5" name="Tekstvak 4">
            <a:extLst>
              <a:ext uri="{FF2B5EF4-FFF2-40B4-BE49-F238E27FC236}">
                <a16:creationId xmlns:a16="http://schemas.microsoft.com/office/drawing/2014/main" id="{0A26850D-6BAD-6842-A49D-992D4036E4C1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Toegang</a:t>
            </a:r>
          </a:p>
        </p:txBody>
      </p:sp>
      <p:sp>
        <p:nvSpPr>
          <p:cNvPr id="7" name="Tijdelijke aanduiding voor afbeelding 3">
            <a:extLst>
              <a:ext uri="{FF2B5EF4-FFF2-40B4-BE49-F238E27FC236}">
                <a16:creationId xmlns:a16="http://schemas.microsoft.com/office/drawing/2014/main" id="{1285364B-54E1-FE4C-AC63-24684CF4CA1F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0" y="963561"/>
            <a:ext cx="12192000" cy="5894439"/>
          </a:xfr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302893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1 Interactie Kernboodsch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3E79D06-311A-43E8-9993-E38058BC57F1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8FCA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DE29D8C-AB77-490C-84FE-4060D5F0D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8382" y="1676401"/>
            <a:ext cx="4228601" cy="3514725"/>
          </a:xfrm>
          <a:prstGeom prst="rect">
            <a:avLst/>
          </a:prstGeom>
        </p:spPr>
      </p:pic>
      <p:pic>
        <p:nvPicPr>
          <p:cNvPr id="7" name="Logo">
            <a:extLst>
              <a:ext uri="{FF2B5EF4-FFF2-40B4-BE49-F238E27FC236}">
                <a16:creationId xmlns:a16="http://schemas.microsoft.com/office/drawing/2014/main" id="{07AAA810-4A77-0947-8D02-142622F7416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11" name="Date Placeholder 4">
            <a:extLst>
              <a:ext uri="{FF2B5EF4-FFF2-40B4-BE49-F238E27FC236}">
                <a16:creationId xmlns:a16="http://schemas.microsoft.com/office/drawing/2014/main" id="{F68BA68E-4D57-024A-9AFC-8381BC73AD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81960" y="6390586"/>
            <a:ext cx="2503239" cy="365125"/>
          </a:xfrm>
        </p:spPr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2065620C-CD7B-504F-8F3D-6056BC96F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4254" y="6390586"/>
            <a:ext cx="778775" cy="365125"/>
          </a:xfrm>
        </p:spPr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cxnSp>
        <p:nvCxnSpPr>
          <p:cNvPr id="18" name="Straight Connector 11">
            <a:extLst>
              <a:ext uri="{FF2B5EF4-FFF2-40B4-BE49-F238E27FC236}">
                <a16:creationId xmlns:a16="http://schemas.microsoft.com/office/drawing/2014/main" id="{4393D92E-8B5A-784A-A7AC-AA2BE38CAAAD}"/>
              </a:ext>
            </a:extLst>
          </p:cNvPr>
          <p:cNvCxnSpPr>
            <a:cxnSpLocks/>
          </p:cNvCxnSpPr>
          <p:nvPr userDrawn="1"/>
        </p:nvCxnSpPr>
        <p:spPr>
          <a:xfrm>
            <a:off x="6460715" y="2563198"/>
            <a:ext cx="5056996" cy="0"/>
          </a:xfrm>
          <a:prstGeom prst="line">
            <a:avLst/>
          </a:prstGeom>
          <a:ln w="38100">
            <a:solidFill>
              <a:srgbClr val="8FCA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vak 25">
            <a:extLst>
              <a:ext uri="{FF2B5EF4-FFF2-40B4-BE49-F238E27FC236}">
                <a16:creationId xmlns:a16="http://schemas.microsoft.com/office/drawing/2014/main" id="{90A95DE3-3C57-6E49-AFED-CFAB31FBD32E}"/>
              </a:ext>
            </a:extLst>
          </p:cNvPr>
          <p:cNvSpPr txBox="1"/>
          <p:nvPr userDrawn="1"/>
        </p:nvSpPr>
        <p:spPr>
          <a:xfrm>
            <a:off x="6465958" y="1971531"/>
            <a:ext cx="5051752" cy="451459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algn="l"/>
            <a:r>
              <a:rPr lang="nl-NL" sz="2400" b="1" dirty="0">
                <a:solidFill>
                  <a:srgbClr val="39870C"/>
                </a:solidFill>
              </a:rPr>
              <a:t>Interactie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D777F8B9-B701-284F-A9D3-5017B023626C}"/>
              </a:ext>
            </a:extLst>
          </p:cNvPr>
          <p:cNvSpPr txBox="1"/>
          <p:nvPr userDrawn="1"/>
        </p:nvSpPr>
        <p:spPr>
          <a:xfrm>
            <a:off x="6459458" y="2778373"/>
            <a:ext cx="5063496" cy="19582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eaLnBrk="0" hangingPunct="0"/>
            <a:r>
              <a:rPr lang="nl-NL" sz="1600" dirty="0"/>
              <a:t>Burgers en ondernemers kunt u op een </a:t>
            </a:r>
          </a:p>
          <a:p>
            <a:pPr eaLnBrk="0" hangingPunct="0"/>
            <a:r>
              <a:rPr lang="nl-NL" sz="1600" dirty="0"/>
              <a:t>veilige en toegankelijke manier attenderen op belangrijke zaken met een digitaal bericht. </a:t>
            </a:r>
          </a:p>
          <a:p>
            <a:pPr eaLnBrk="0" hangingPunct="0"/>
            <a:endParaRPr lang="nl-NL" sz="1600" dirty="0"/>
          </a:p>
          <a:p>
            <a:pPr eaLnBrk="0" hangingPunct="0"/>
            <a:r>
              <a:rPr lang="nl-NL" sz="1600" dirty="0"/>
              <a:t>Ook kunt u iemand inzicht geven in zijn of haar geregistreerde gegevens en diegene de regie geven over deze persoonsgegevens, waaronder het delen met anderen.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A6455DB3-77EF-6540-B258-AD1A724B09B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59343" y="232079"/>
            <a:ext cx="4035075" cy="482242"/>
          </a:xfrm>
          <a:prstGeom prst="rect">
            <a:avLst/>
          </a:prstGeom>
        </p:spPr>
      </p:pic>
      <p:sp>
        <p:nvSpPr>
          <p:cNvPr id="14" name="Tekstvak 13">
            <a:extLst>
              <a:ext uri="{FF2B5EF4-FFF2-40B4-BE49-F238E27FC236}">
                <a16:creationId xmlns:a16="http://schemas.microsoft.com/office/drawing/2014/main" id="{8B92C893-A9DE-0E48-96BD-91C2062CEDE0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Interactie</a:t>
            </a:r>
          </a:p>
        </p:txBody>
      </p:sp>
    </p:spTree>
    <p:extLst>
      <p:ext uri="{BB962C8B-B14F-4D97-AF65-F5344CB8AC3E}">
        <p14:creationId xmlns:p14="http://schemas.microsoft.com/office/powerpoint/2010/main" val="197474453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2 Interactie Kernboodschap met illustr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C2D09B5-47EE-4FA2-919C-C0E306FA2016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9F4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EC3E1A9C-B3A2-427F-8EB7-E012959709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1EEFDCA7-E988-A94C-9779-1A39DDF4262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9343" y="232079"/>
            <a:ext cx="4035075" cy="482242"/>
          </a:xfrm>
          <a:prstGeom prst="rect">
            <a:avLst/>
          </a:prstGeom>
        </p:spPr>
      </p:pic>
      <p:sp>
        <p:nvSpPr>
          <p:cNvPr id="13" name="Tekstvak 12">
            <a:extLst>
              <a:ext uri="{FF2B5EF4-FFF2-40B4-BE49-F238E27FC236}">
                <a16:creationId xmlns:a16="http://schemas.microsoft.com/office/drawing/2014/main" id="{FDD3A463-C2D8-EE43-83F5-7F9607FD6FBE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Interactie</a:t>
            </a:r>
          </a:p>
        </p:txBody>
      </p:sp>
      <p:pic>
        <p:nvPicPr>
          <p:cNvPr id="18" name="Afbeelding 17">
            <a:extLst>
              <a:ext uri="{FF2B5EF4-FFF2-40B4-BE49-F238E27FC236}">
                <a16:creationId xmlns:a16="http://schemas.microsoft.com/office/drawing/2014/main" id="{C67AE91F-035B-2547-9EB3-8B00F9CA602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595" y="1616075"/>
            <a:ext cx="3428554" cy="3625850"/>
          </a:xfrm>
          <a:prstGeom prst="rect">
            <a:avLst/>
          </a:prstGeom>
        </p:spPr>
      </p:pic>
      <p:cxnSp>
        <p:nvCxnSpPr>
          <p:cNvPr id="14" name="Straight Connector 11">
            <a:extLst>
              <a:ext uri="{FF2B5EF4-FFF2-40B4-BE49-F238E27FC236}">
                <a16:creationId xmlns:a16="http://schemas.microsoft.com/office/drawing/2014/main" id="{F6CEE914-9D13-D54B-B5CA-8819BC535BB8}"/>
              </a:ext>
            </a:extLst>
          </p:cNvPr>
          <p:cNvCxnSpPr>
            <a:cxnSpLocks/>
          </p:cNvCxnSpPr>
          <p:nvPr userDrawn="1"/>
        </p:nvCxnSpPr>
        <p:spPr>
          <a:xfrm>
            <a:off x="6460715" y="2563198"/>
            <a:ext cx="5056996" cy="0"/>
          </a:xfrm>
          <a:prstGeom prst="line">
            <a:avLst/>
          </a:prstGeom>
          <a:ln w="38100">
            <a:solidFill>
              <a:srgbClr val="8FCA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kstvak 14">
            <a:extLst>
              <a:ext uri="{FF2B5EF4-FFF2-40B4-BE49-F238E27FC236}">
                <a16:creationId xmlns:a16="http://schemas.microsoft.com/office/drawing/2014/main" id="{75A6C407-3710-9346-ADD7-4A886ED09A77}"/>
              </a:ext>
            </a:extLst>
          </p:cNvPr>
          <p:cNvSpPr txBox="1"/>
          <p:nvPr userDrawn="1"/>
        </p:nvSpPr>
        <p:spPr>
          <a:xfrm>
            <a:off x="6465958" y="1971531"/>
            <a:ext cx="5051752" cy="451459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algn="l"/>
            <a:r>
              <a:rPr lang="nl-NL" sz="2400" b="1" dirty="0">
                <a:solidFill>
                  <a:srgbClr val="39870C"/>
                </a:solidFill>
              </a:rPr>
              <a:t>Interactie</a:t>
            </a: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345D07BC-5871-5744-8C5A-1096E40EC17A}"/>
              </a:ext>
            </a:extLst>
          </p:cNvPr>
          <p:cNvSpPr txBox="1"/>
          <p:nvPr userDrawn="1"/>
        </p:nvSpPr>
        <p:spPr>
          <a:xfrm>
            <a:off x="6459458" y="2778373"/>
            <a:ext cx="5063496" cy="19582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eaLnBrk="0" hangingPunct="0"/>
            <a:r>
              <a:rPr lang="nl-NL" sz="1600" dirty="0"/>
              <a:t>Burgers en ondernemers kunt u op een </a:t>
            </a:r>
          </a:p>
          <a:p>
            <a:pPr eaLnBrk="0" hangingPunct="0"/>
            <a:r>
              <a:rPr lang="nl-NL" sz="1600" dirty="0"/>
              <a:t>veilige en toegankelijke manier attenderen op belangrijke zaken met een digitaal bericht. </a:t>
            </a:r>
          </a:p>
          <a:p>
            <a:pPr eaLnBrk="0" hangingPunct="0"/>
            <a:endParaRPr lang="nl-NL" sz="1600" dirty="0"/>
          </a:p>
          <a:p>
            <a:pPr eaLnBrk="0" hangingPunct="0"/>
            <a:r>
              <a:rPr lang="nl-NL" sz="1600" dirty="0"/>
              <a:t>Ook kunt u iemand inzicht geven in zijn of haar geregistreerde gegevens en diegene de regie geven over deze persoonsgegevens, waaronder het delen met anderen.</a:t>
            </a:r>
          </a:p>
        </p:txBody>
      </p:sp>
    </p:spTree>
    <p:extLst>
      <p:ext uri="{BB962C8B-B14F-4D97-AF65-F5344CB8AC3E}">
        <p14:creationId xmlns:p14="http://schemas.microsoft.com/office/powerpoint/2010/main" val="39111596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3 Interactie Tussenblad">
    <p:bg>
      <p:bgPr>
        <a:solidFill>
          <a:srgbClr val="8FCA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>
            <a:extLst>
              <a:ext uri="{FF2B5EF4-FFF2-40B4-BE49-F238E27FC236}">
                <a16:creationId xmlns:a16="http://schemas.microsoft.com/office/drawing/2014/main" id="{331C26AA-4B81-8845-9CF9-4F4B2321F4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05525" y="2158402"/>
            <a:ext cx="381550" cy="4707018"/>
          </a:xfrm>
          <a:prstGeom prst="rect">
            <a:avLst/>
          </a:prstGeom>
        </p:spPr>
      </p:pic>
      <p:pic>
        <p:nvPicPr>
          <p:cNvPr id="23" name="Logo">
            <a:extLst>
              <a:ext uri="{FF2B5EF4-FFF2-40B4-BE49-F238E27FC236}">
                <a16:creationId xmlns:a16="http://schemas.microsoft.com/office/drawing/2014/main" id="{7E6F2157-E24D-D946-BAAF-5D051AFAF5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53936" y="0"/>
            <a:ext cx="484137" cy="1204129"/>
          </a:xfrm>
          <a:prstGeom prst="rect">
            <a:avLst/>
          </a:prstGeom>
        </p:spPr>
      </p:pic>
      <p:sp>
        <p:nvSpPr>
          <p:cNvPr id="31" name="Tekstvak 4">
            <a:extLst>
              <a:ext uri="{FF2B5EF4-FFF2-40B4-BE49-F238E27FC236}">
                <a16:creationId xmlns:a16="http://schemas.microsoft.com/office/drawing/2014/main" id="{1A3A5AC5-777F-FF43-91CA-0AD52F132250}"/>
              </a:ext>
            </a:extLst>
          </p:cNvPr>
          <p:cNvSpPr txBox="1"/>
          <p:nvPr userDrawn="1"/>
        </p:nvSpPr>
        <p:spPr>
          <a:xfrm>
            <a:off x="2451763" y="2161282"/>
            <a:ext cx="3161389" cy="31117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Toegang</a:t>
            </a:r>
            <a:endParaRPr lang="nl-NL" sz="2050" dirty="0">
              <a:solidFill>
                <a:schemeClr val="bg1"/>
              </a:solidFill>
            </a:endParaRPr>
          </a:p>
          <a:p>
            <a:pPr algn="r">
              <a:lnSpc>
                <a:spcPct val="92000"/>
              </a:lnSpc>
            </a:pPr>
            <a:endParaRPr lang="nl-NL" sz="2050" dirty="0"/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tx1"/>
                </a:solidFill>
              </a:rPr>
              <a:t>Interactie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Gegevensuitwisseling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Infrastructuur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Regie op stelsels</a:t>
            </a:r>
            <a:br>
              <a:rPr lang="nl-NL" sz="2050" dirty="0">
                <a:solidFill>
                  <a:schemeClr val="bg1">
                    <a:alpha val="50000"/>
                  </a:schemeClr>
                </a:solidFill>
              </a:rPr>
            </a:b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en standaarden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C71E140-DB11-0642-A23F-68EB8D19B9DE}"/>
              </a:ext>
            </a:extLst>
          </p:cNvPr>
          <p:cNvSpPr/>
          <p:nvPr userDrawn="1"/>
        </p:nvSpPr>
        <p:spPr>
          <a:xfrm>
            <a:off x="5905525" y="2146300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54A9591-FEF9-7A41-9C49-A97E608BF217}"/>
              </a:ext>
            </a:extLst>
          </p:cNvPr>
          <p:cNvSpPr/>
          <p:nvPr userDrawn="1"/>
        </p:nvSpPr>
        <p:spPr>
          <a:xfrm>
            <a:off x="5905525" y="2722460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FFBB216-F44A-8140-AC57-7CEDEA0A081E}"/>
              </a:ext>
            </a:extLst>
          </p:cNvPr>
          <p:cNvSpPr/>
          <p:nvPr userDrawn="1"/>
        </p:nvSpPr>
        <p:spPr>
          <a:xfrm>
            <a:off x="5905524" y="3298584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7872D1F-FE40-6146-91C8-80D5B680D5F2}"/>
              </a:ext>
            </a:extLst>
          </p:cNvPr>
          <p:cNvSpPr/>
          <p:nvPr userDrawn="1"/>
        </p:nvSpPr>
        <p:spPr>
          <a:xfrm>
            <a:off x="5905117" y="3874744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E68C964-8D94-6245-A0C5-884F65E650FC}"/>
              </a:ext>
            </a:extLst>
          </p:cNvPr>
          <p:cNvSpPr/>
          <p:nvPr userDrawn="1"/>
        </p:nvSpPr>
        <p:spPr>
          <a:xfrm>
            <a:off x="5905524" y="4450868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17986152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4 Interactie Tussenblad met tekst">
    <p:bg>
      <p:bgPr>
        <a:solidFill>
          <a:srgbClr val="8FCA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Logo">
            <a:extLst>
              <a:ext uri="{FF2B5EF4-FFF2-40B4-BE49-F238E27FC236}">
                <a16:creationId xmlns:a16="http://schemas.microsoft.com/office/drawing/2014/main" id="{7CFF2726-F60B-0C4F-B20D-21B8667950D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6" y="0"/>
            <a:ext cx="484137" cy="1204129"/>
          </a:xfrm>
          <a:prstGeom prst="rect">
            <a:avLst/>
          </a:prstGeom>
        </p:spPr>
      </p:pic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A5AF8086-D262-5648-A91E-50156F108E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93621" y="2202094"/>
            <a:ext cx="4818063" cy="1935162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pic>
        <p:nvPicPr>
          <p:cNvPr id="11" name="Picture 3">
            <a:extLst>
              <a:ext uri="{FF2B5EF4-FFF2-40B4-BE49-F238E27FC236}">
                <a16:creationId xmlns:a16="http://schemas.microsoft.com/office/drawing/2014/main" id="{C78BA1C6-0528-9540-AF01-7359541FC13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905525" y="2158402"/>
            <a:ext cx="381550" cy="4707018"/>
          </a:xfrm>
          <a:prstGeom prst="rect">
            <a:avLst/>
          </a:prstGeom>
        </p:spPr>
      </p:pic>
      <p:sp>
        <p:nvSpPr>
          <p:cNvPr id="13" name="Tekstvak 4">
            <a:extLst>
              <a:ext uri="{FF2B5EF4-FFF2-40B4-BE49-F238E27FC236}">
                <a16:creationId xmlns:a16="http://schemas.microsoft.com/office/drawing/2014/main" id="{93F48887-FE7F-3C4D-8527-5686CABA38F0}"/>
              </a:ext>
            </a:extLst>
          </p:cNvPr>
          <p:cNvSpPr txBox="1"/>
          <p:nvPr userDrawn="1"/>
        </p:nvSpPr>
        <p:spPr>
          <a:xfrm>
            <a:off x="2451763" y="2161282"/>
            <a:ext cx="3161389" cy="31117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Toegang</a:t>
            </a:r>
            <a:endParaRPr lang="nl-NL" sz="2050" dirty="0">
              <a:solidFill>
                <a:schemeClr val="bg1"/>
              </a:solidFill>
            </a:endParaRPr>
          </a:p>
          <a:p>
            <a:pPr algn="r">
              <a:lnSpc>
                <a:spcPct val="92000"/>
              </a:lnSpc>
            </a:pPr>
            <a:endParaRPr lang="nl-NL" sz="2050" dirty="0"/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tx1"/>
                </a:solidFill>
              </a:rPr>
              <a:t>Interactie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Gegevensuitwisseling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Infrastructuur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Regie op stelsels</a:t>
            </a:r>
            <a:br>
              <a:rPr lang="nl-NL" sz="2050" dirty="0">
                <a:solidFill>
                  <a:schemeClr val="bg1">
                    <a:alpha val="50000"/>
                  </a:schemeClr>
                </a:solidFill>
              </a:rPr>
            </a:b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en standaarden</a:t>
            </a:r>
          </a:p>
        </p:txBody>
      </p:sp>
      <p:sp>
        <p:nvSpPr>
          <p:cNvPr id="14" name="Oval 32">
            <a:extLst>
              <a:ext uri="{FF2B5EF4-FFF2-40B4-BE49-F238E27FC236}">
                <a16:creationId xmlns:a16="http://schemas.microsoft.com/office/drawing/2014/main" id="{8D08F2E8-28E6-2747-8AF8-18DDF62F915F}"/>
              </a:ext>
            </a:extLst>
          </p:cNvPr>
          <p:cNvSpPr/>
          <p:nvPr userDrawn="1"/>
        </p:nvSpPr>
        <p:spPr>
          <a:xfrm>
            <a:off x="5905525" y="2146300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15" name="Oval 33">
            <a:extLst>
              <a:ext uri="{FF2B5EF4-FFF2-40B4-BE49-F238E27FC236}">
                <a16:creationId xmlns:a16="http://schemas.microsoft.com/office/drawing/2014/main" id="{E60D734B-A8F6-DB44-A198-EF66B5189E1D}"/>
              </a:ext>
            </a:extLst>
          </p:cNvPr>
          <p:cNvSpPr/>
          <p:nvPr userDrawn="1"/>
        </p:nvSpPr>
        <p:spPr>
          <a:xfrm>
            <a:off x="5905525" y="2722460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16" name="Oval 34">
            <a:extLst>
              <a:ext uri="{FF2B5EF4-FFF2-40B4-BE49-F238E27FC236}">
                <a16:creationId xmlns:a16="http://schemas.microsoft.com/office/drawing/2014/main" id="{9CDEDE91-8780-8B4F-99CE-4A7B966D9F7F}"/>
              </a:ext>
            </a:extLst>
          </p:cNvPr>
          <p:cNvSpPr/>
          <p:nvPr userDrawn="1"/>
        </p:nvSpPr>
        <p:spPr>
          <a:xfrm>
            <a:off x="5905524" y="3298584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17" name="Oval 35">
            <a:extLst>
              <a:ext uri="{FF2B5EF4-FFF2-40B4-BE49-F238E27FC236}">
                <a16:creationId xmlns:a16="http://schemas.microsoft.com/office/drawing/2014/main" id="{5F11A7B0-8FF7-A441-B1F6-5077DD1410BB}"/>
              </a:ext>
            </a:extLst>
          </p:cNvPr>
          <p:cNvSpPr/>
          <p:nvPr userDrawn="1"/>
        </p:nvSpPr>
        <p:spPr>
          <a:xfrm>
            <a:off x="5905117" y="3874744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18" name="Oval 36">
            <a:extLst>
              <a:ext uri="{FF2B5EF4-FFF2-40B4-BE49-F238E27FC236}">
                <a16:creationId xmlns:a16="http://schemas.microsoft.com/office/drawing/2014/main" id="{E8A02DBF-ACBC-AD48-9A58-BA1BCA3416D5}"/>
              </a:ext>
            </a:extLst>
          </p:cNvPr>
          <p:cNvSpPr/>
          <p:nvPr userDrawn="1"/>
        </p:nvSpPr>
        <p:spPr>
          <a:xfrm>
            <a:off x="5905524" y="4450868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53977571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5 Interactie Tussenblad Blauw">
    <p:bg>
      <p:bgPr>
        <a:solidFill>
          <a:srgbClr val="8FCA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7772" y="1719678"/>
            <a:ext cx="9957427" cy="1997557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199">
                <a:solidFill>
                  <a:schemeClr val="tx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35CA31EA-DB7A-4D23-BFD2-CB6577085181}"/>
              </a:ext>
            </a:extLst>
          </p:cNvPr>
          <p:cNvSpPr txBox="1"/>
          <p:nvPr userDrawn="1"/>
        </p:nvSpPr>
        <p:spPr>
          <a:xfrm>
            <a:off x="6430012" y="5401200"/>
            <a:ext cx="4034762" cy="3816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>
                <a:solidFill>
                  <a:schemeClr val="tx1"/>
                </a:solidFill>
              </a:rPr>
              <a:t>Interactie</a:t>
            </a:r>
          </a:p>
        </p:txBody>
      </p:sp>
      <p:pic>
        <p:nvPicPr>
          <p:cNvPr id="6" name="Logo">
            <a:extLst>
              <a:ext uri="{FF2B5EF4-FFF2-40B4-BE49-F238E27FC236}">
                <a16:creationId xmlns:a16="http://schemas.microsoft.com/office/drawing/2014/main" id="{C1258A58-5CCE-4F6F-B3CF-DC888064F9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10" name="Rechthoek 9">
            <a:extLst>
              <a:ext uri="{FF2B5EF4-FFF2-40B4-BE49-F238E27FC236}">
                <a16:creationId xmlns:a16="http://schemas.microsoft.com/office/drawing/2014/main" id="{0811765C-CAE6-B14F-A579-DA3EA0A88197}"/>
              </a:ext>
            </a:extLst>
          </p:cNvPr>
          <p:cNvSpPr/>
          <p:nvPr userDrawn="1"/>
        </p:nvSpPr>
        <p:spPr>
          <a:xfrm>
            <a:off x="5905225" y="5591236"/>
            <a:ext cx="381550" cy="1266765"/>
          </a:xfrm>
          <a:prstGeom prst="rect">
            <a:avLst/>
          </a:prstGeom>
          <a:solidFill>
            <a:srgbClr val="E9F4F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708CB0CE-339B-0A40-9776-EB1D5B38C2F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225" y="5401200"/>
            <a:ext cx="381550" cy="3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54779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6 Interactie Tussenblad Licht Blauw">
    <p:bg>
      <p:bgPr>
        <a:solidFill>
          <a:srgbClr val="E9F4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7772" y="1719678"/>
            <a:ext cx="9957427" cy="1997557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199">
                <a:solidFill>
                  <a:schemeClr val="tx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pic>
        <p:nvPicPr>
          <p:cNvPr id="6" name="Logo">
            <a:extLst>
              <a:ext uri="{FF2B5EF4-FFF2-40B4-BE49-F238E27FC236}">
                <a16:creationId xmlns:a16="http://schemas.microsoft.com/office/drawing/2014/main" id="{C1258A58-5CCE-4F6F-B3CF-DC888064F9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B6409286-E4AB-AB41-9C8D-E6F3AFEFDB95}"/>
              </a:ext>
            </a:extLst>
          </p:cNvPr>
          <p:cNvSpPr txBox="1"/>
          <p:nvPr userDrawn="1"/>
        </p:nvSpPr>
        <p:spPr>
          <a:xfrm>
            <a:off x="6430012" y="5401200"/>
            <a:ext cx="4034762" cy="3816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>
                <a:solidFill>
                  <a:schemeClr val="tx1"/>
                </a:solidFill>
              </a:rPr>
              <a:t>Interactie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01132E7E-094D-CB4D-B255-37D2C5B3D2D9}"/>
              </a:ext>
            </a:extLst>
          </p:cNvPr>
          <p:cNvSpPr/>
          <p:nvPr userDrawn="1"/>
        </p:nvSpPr>
        <p:spPr>
          <a:xfrm>
            <a:off x="5905225" y="5594149"/>
            <a:ext cx="381550" cy="1263852"/>
          </a:xfrm>
          <a:prstGeom prst="rect">
            <a:avLst/>
          </a:prstGeom>
          <a:solidFill>
            <a:srgbClr val="8FCAE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8A3BDA2F-D6E4-4C4C-A90B-DA8DCACC8C3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225" y="5401200"/>
            <a:ext cx="381550" cy="3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442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5 Voorblad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3E79D06-311A-43E8-9993-E38058BC57F1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482411D4-6059-45D1-97BA-7BAC9191D0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4637" y="0"/>
            <a:ext cx="3014607" cy="119965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6079E5B-1629-B140-8348-9D8D7AB4560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09905" y="1271116"/>
            <a:ext cx="5573124" cy="4287473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99">
                <a:solidFill>
                  <a:srgbClr val="39870C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BE74E9E-956F-0D46-BF54-083418D449D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09904" y="5735638"/>
            <a:ext cx="5573124" cy="703064"/>
          </a:xfrm>
        </p:spPr>
        <p:txBody>
          <a:bodyPr anchor="b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109" indent="0" algn="ctr">
              <a:buNone/>
              <a:defRPr sz="2000"/>
            </a:lvl2pPr>
            <a:lvl3pPr marL="914217" indent="0" algn="ctr">
              <a:buNone/>
              <a:defRPr sz="1800"/>
            </a:lvl3pPr>
            <a:lvl4pPr marL="1371326" indent="0" algn="ctr">
              <a:buNone/>
              <a:defRPr sz="1600"/>
            </a:lvl4pPr>
            <a:lvl5pPr marL="1828434" indent="0" algn="ctr">
              <a:buNone/>
              <a:defRPr sz="1600"/>
            </a:lvl5pPr>
            <a:lvl6pPr marL="2285543" indent="0" algn="ctr">
              <a:buNone/>
              <a:defRPr sz="1600"/>
            </a:lvl6pPr>
            <a:lvl7pPr marL="2742651" indent="0" algn="ctr">
              <a:buNone/>
              <a:defRPr sz="1600"/>
            </a:lvl7pPr>
            <a:lvl8pPr marL="3199760" indent="0" algn="ctr">
              <a:buNone/>
              <a:defRPr sz="1600"/>
            </a:lvl8pPr>
            <a:lvl9pPr marL="3656868" indent="0" algn="ctr">
              <a:buNone/>
              <a:defRPr sz="1600"/>
            </a:lvl9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subtitle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8140799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7 Interactie Beeld links - Teks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636F92F-B88A-4976-9DCD-56BF05853C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12193588"/>
              <a:gd name="connsiteY0" fmla="*/ 0 h 13716000"/>
              <a:gd name="connsiteX1" fmla="*/ 11711187 w 12193588"/>
              <a:gd name="connsiteY1" fmla="*/ 0 h 13716000"/>
              <a:gd name="connsiteX2" fmla="*/ 11711187 w 12193588"/>
              <a:gd name="connsiteY2" fmla="*/ 1923292 h 13716000"/>
              <a:gd name="connsiteX3" fmla="*/ 12193588 w 12193588"/>
              <a:gd name="connsiteY3" fmla="*/ 1923292 h 13716000"/>
              <a:gd name="connsiteX4" fmla="*/ 12193588 w 12193588"/>
              <a:gd name="connsiteY4" fmla="*/ 13716000 h 13716000"/>
              <a:gd name="connsiteX5" fmla="*/ 0 w 12193588"/>
              <a:gd name="connsiteY5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588" h="13716000">
                <a:moveTo>
                  <a:pt x="0" y="0"/>
                </a:moveTo>
                <a:lnTo>
                  <a:pt x="11711187" y="0"/>
                </a:lnTo>
                <a:lnTo>
                  <a:pt x="11711187" y="1923292"/>
                </a:lnTo>
                <a:lnTo>
                  <a:pt x="12193588" y="1923292"/>
                </a:lnTo>
                <a:lnTo>
                  <a:pt x="12193588" y="13716000"/>
                </a:lnTo>
                <a:lnTo>
                  <a:pt x="0" y="13716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GB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163B7D6E-8CAC-4E8F-8228-1980ED8F9D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1" name="Straight Connector 11">
            <a:extLst>
              <a:ext uri="{FF2B5EF4-FFF2-40B4-BE49-F238E27FC236}">
                <a16:creationId xmlns:a16="http://schemas.microsoft.com/office/drawing/2014/main" id="{145D4932-4C1C-344A-AAFC-C7FC6F5F0224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9ED20225-93F0-0E42-80ED-7BBBF0D458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922009D3-1EBC-B24F-91B2-CBF19B6854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E91DB42A-2CB8-B947-AFD9-ACC196BD576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9343" y="232079"/>
            <a:ext cx="4035075" cy="482242"/>
          </a:xfrm>
          <a:prstGeom prst="rect">
            <a:avLst/>
          </a:prstGeom>
        </p:spPr>
      </p:pic>
      <p:sp>
        <p:nvSpPr>
          <p:cNvPr id="16" name="Tekstvak 15">
            <a:extLst>
              <a:ext uri="{FF2B5EF4-FFF2-40B4-BE49-F238E27FC236}">
                <a16:creationId xmlns:a16="http://schemas.microsoft.com/office/drawing/2014/main" id="{B1853925-C84F-C34E-98FE-09DCB4FA0512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Interactie</a:t>
            </a:r>
          </a:p>
        </p:txBody>
      </p:sp>
    </p:spTree>
    <p:extLst>
      <p:ext uri="{BB962C8B-B14F-4D97-AF65-F5344CB8AC3E}">
        <p14:creationId xmlns:p14="http://schemas.microsoft.com/office/powerpoint/2010/main" val="201837503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8 Interactie visual links - Teks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3">
            <a:extLst>
              <a:ext uri="{FF2B5EF4-FFF2-40B4-BE49-F238E27FC236}">
                <a16:creationId xmlns:a16="http://schemas.microsoft.com/office/drawing/2014/main" id="{8EC5FF76-04FD-B440-A85F-2F11C9B615EF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8FCA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D1148763-D20F-124E-85D9-BE7FD297FA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8382" y="1676401"/>
            <a:ext cx="4228601" cy="3514725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163B7D6E-8CAC-4E8F-8228-1980ED8F9DD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1" name="Straight Connector 11">
            <a:extLst>
              <a:ext uri="{FF2B5EF4-FFF2-40B4-BE49-F238E27FC236}">
                <a16:creationId xmlns:a16="http://schemas.microsoft.com/office/drawing/2014/main" id="{145D4932-4C1C-344A-AAFC-C7FC6F5F0224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8FCA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9ED20225-93F0-0E42-80ED-7BBBF0D458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922009D3-1EBC-B24F-91B2-CBF19B6854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362237AD-1FFD-5E4B-998A-EA7C4309F13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59343" y="232079"/>
            <a:ext cx="4035075" cy="482242"/>
          </a:xfrm>
          <a:prstGeom prst="rect">
            <a:avLst/>
          </a:prstGeom>
        </p:spPr>
      </p:pic>
      <p:sp>
        <p:nvSpPr>
          <p:cNvPr id="16" name="Tekstvak 15">
            <a:extLst>
              <a:ext uri="{FF2B5EF4-FFF2-40B4-BE49-F238E27FC236}">
                <a16:creationId xmlns:a16="http://schemas.microsoft.com/office/drawing/2014/main" id="{ABEA7896-8FD7-1C49-B964-399CAF33A37A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Interactie</a:t>
            </a:r>
          </a:p>
        </p:txBody>
      </p:sp>
    </p:spTree>
    <p:extLst>
      <p:ext uri="{BB962C8B-B14F-4D97-AF65-F5344CB8AC3E}">
        <p14:creationId xmlns:p14="http://schemas.microsoft.com/office/powerpoint/2010/main" val="281470702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9 Interactie Beeld voorbeeld –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CE38F03C-4AC6-E647-BD35-3AF822BCC4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490"/>
            <a:ext cx="6095206" cy="6853020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163B7D6E-8CAC-4E8F-8228-1980ED8F9D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1" name="Straight Connector 11">
            <a:extLst>
              <a:ext uri="{FF2B5EF4-FFF2-40B4-BE49-F238E27FC236}">
                <a16:creationId xmlns:a16="http://schemas.microsoft.com/office/drawing/2014/main" id="{145D4932-4C1C-344A-AAFC-C7FC6F5F0224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8FCA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9ED20225-93F0-0E42-80ED-7BBBF0D458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922009D3-1EBC-B24F-91B2-CBF19B6854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362237AD-1FFD-5E4B-998A-EA7C4309F13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159343" y="232079"/>
            <a:ext cx="4035075" cy="482242"/>
          </a:xfrm>
          <a:prstGeom prst="rect">
            <a:avLst/>
          </a:prstGeom>
        </p:spPr>
      </p:pic>
      <p:sp>
        <p:nvSpPr>
          <p:cNvPr id="16" name="Tekstvak 15">
            <a:extLst>
              <a:ext uri="{FF2B5EF4-FFF2-40B4-BE49-F238E27FC236}">
                <a16:creationId xmlns:a16="http://schemas.microsoft.com/office/drawing/2014/main" id="{ABEA7896-8FD7-1C49-B964-399CAF33A37A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Interactie</a:t>
            </a:r>
          </a:p>
        </p:txBody>
      </p:sp>
    </p:spTree>
    <p:extLst>
      <p:ext uri="{BB962C8B-B14F-4D97-AF65-F5344CB8AC3E}">
        <p14:creationId xmlns:p14="http://schemas.microsoft.com/office/powerpoint/2010/main" val="270320619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10 Interactie Illustratie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C2D09B5-47EE-4FA2-919C-C0E306FA2016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9F4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EC3E1A9C-B3A2-427F-8EB7-E012959709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1EEFDCA7-E988-A94C-9779-1A39DDF4262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9343" y="232079"/>
            <a:ext cx="4035075" cy="482242"/>
          </a:xfrm>
          <a:prstGeom prst="rect">
            <a:avLst/>
          </a:prstGeom>
        </p:spPr>
      </p:pic>
      <p:sp>
        <p:nvSpPr>
          <p:cNvPr id="13" name="Tekstvak 12">
            <a:extLst>
              <a:ext uri="{FF2B5EF4-FFF2-40B4-BE49-F238E27FC236}">
                <a16:creationId xmlns:a16="http://schemas.microsoft.com/office/drawing/2014/main" id="{FDD3A463-C2D8-EE43-83F5-7F9607FD6FBE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Interactie</a:t>
            </a:r>
          </a:p>
        </p:txBody>
      </p:sp>
      <p:pic>
        <p:nvPicPr>
          <p:cNvPr id="18" name="Afbeelding 17">
            <a:extLst>
              <a:ext uri="{FF2B5EF4-FFF2-40B4-BE49-F238E27FC236}">
                <a16:creationId xmlns:a16="http://schemas.microsoft.com/office/drawing/2014/main" id="{C67AE91F-035B-2547-9EB3-8B00F9CA602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595" y="1616075"/>
            <a:ext cx="3428554" cy="3625850"/>
          </a:xfrm>
          <a:prstGeom prst="rect">
            <a:avLst/>
          </a:prstGeom>
        </p:spPr>
      </p:pic>
      <p:cxnSp>
        <p:nvCxnSpPr>
          <p:cNvPr id="19" name="Straight Connector 11">
            <a:extLst>
              <a:ext uri="{FF2B5EF4-FFF2-40B4-BE49-F238E27FC236}">
                <a16:creationId xmlns:a16="http://schemas.microsoft.com/office/drawing/2014/main" id="{6580C052-5B72-4748-B6E2-041B2156AD8C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8FCA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8415DBEF-7F37-D843-8AA6-ABC020B509E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5991F1C1-DA65-534B-B988-E8D67D69AE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</p:spTree>
    <p:extLst>
      <p:ext uri="{BB962C8B-B14F-4D97-AF65-F5344CB8AC3E}">
        <p14:creationId xmlns:p14="http://schemas.microsoft.com/office/powerpoint/2010/main" val="317128605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11 Interactie Twee kolommen m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4290" y="862639"/>
            <a:ext cx="5001872" cy="646893"/>
          </a:xfrm>
        </p:spPr>
        <p:txBody>
          <a:bodyPr/>
          <a:lstStyle>
            <a:lvl1pPr>
              <a:defRPr sz="2400"/>
            </a:lvl1pPr>
          </a:lstStyle>
          <a:p>
            <a:r>
              <a:rPr lang="nl-NL" dirty="0"/>
              <a:t>Kolom titel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37FD8D1-3DEF-4FCB-9CF8-50D4C190EF69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5034695" cy="0"/>
          </a:xfrm>
          <a:prstGeom prst="line">
            <a:avLst/>
          </a:prstGeom>
          <a:ln w="38100">
            <a:solidFill>
              <a:srgbClr val="8FCA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F4EE1DA-9BE6-4C54-9886-AC193D9CE62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9046" y="1863000"/>
            <a:ext cx="5056996" cy="4351338"/>
          </a:xfrm>
        </p:spPr>
        <p:txBody>
          <a:bodyPr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A93AF3DA-9BC0-6B4B-9CBD-99BCF696C1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5" name="Straight Connector 11">
            <a:extLst>
              <a:ext uri="{FF2B5EF4-FFF2-40B4-BE49-F238E27FC236}">
                <a16:creationId xmlns:a16="http://schemas.microsoft.com/office/drawing/2014/main" id="{A954BB3E-ADCE-A741-83C0-46CE52CC50B8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8FCA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55957BE6-15DD-E74F-94EE-159CD092F6A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79E233DF-287A-024B-A85C-C41538AA285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A5A92C8-8A4B-BD4D-A5B8-436E777477D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9343" y="232079"/>
            <a:ext cx="4035075" cy="482242"/>
          </a:xfrm>
          <a:prstGeom prst="rect">
            <a:avLst/>
          </a:prstGeom>
        </p:spPr>
      </p:pic>
      <p:sp>
        <p:nvSpPr>
          <p:cNvPr id="20" name="Tekstvak 19">
            <a:extLst>
              <a:ext uri="{FF2B5EF4-FFF2-40B4-BE49-F238E27FC236}">
                <a16:creationId xmlns:a16="http://schemas.microsoft.com/office/drawing/2014/main" id="{73107F2F-A040-174E-AE46-7329E75D0535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Interactie</a:t>
            </a:r>
          </a:p>
        </p:txBody>
      </p:sp>
    </p:spTree>
    <p:extLst>
      <p:ext uri="{BB962C8B-B14F-4D97-AF65-F5344CB8AC3E}">
        <p14:creationId xmlns:p14="http://schemas.microsoft.com/office/powerpoint/2010/main" val="225374851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12 Interactie Tekst over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4290" y="862639"/>
            <a:ext cx="10853907" cy="646893"/>
          </a:xfrm>
        </p:spPr>
        <p:txBody>
          <a:bodyPr/>
          <a:lstStyle>
            <a:lvl1pPr>
              <a:defRPr sz="2400"/>
            </a:lvl1pPr>
          </a:lstStyle>
          <a:p>
            <a:r>
              <a:rPr lang="nl-NL" dirty="0"/>
              <a:t>Kolom titel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37FD8D1-3DEF-4FCB-9CF8-50D4C190EF69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10843420" cy="0"/>
          </a:xfrm>
          <a:prstGeom prst="line">
            <a:avLst/>
          </a:prstGeom>
          <a:ln w="38100">
            <a:solidFill>
              <a:srgbClr val="8FCA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F4EE1DA-9BE6-4C54-9886-AC193D9CE62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9046" y="1863000"/>
            <a:ext cx="10853907" cy="4351338"/>
          </a:xfrm>
        </p:spPr>
        <p:txBody>
          <a:bodyPr numCol="2" spcCol="1080000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A93AF3DA-9BC0-6B4B-9CBD-99BCF696C1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50FDB197-D03D-AD44-A2C4-557D0E90791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9343" y="232079"/>
            <a:ext cx="4035075" cy="482242"/>
          </a:xfrm>
          <a:prstGeom prst="rect">
            <a:avLst/>
          </a:prstGeom>
        </p:spPr>
      </p:pic>
      <p:sp>
        <p:nvSpPr>
          <p:cNvPr id="15" name="Tekstvak 14">
            <a:extLst>
              <a:ext uri="{FF2B5EF4-FFF2-40B4-BE49-F238E27FC236}">
                <a16:creationId xmlns:a16="http://schemas.microsoft.com/office/drawing/2014/main" id="{AF04D7D7-7C61-BB4A-9CF3-21B055CE5D3B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Interactie</a:t>
            </a:r>
          </a:p>
        </p:txBody>
      </p:sp>
    </p:spTree>
    <p:extLst>
      <p:ext uri="{BB962C8B-B14F-4D97-AF65-F5344CB8AC3E}">
        <p14:creationId xmlns:p14="http://schemas.microsoft.com/office/powerpoint/2010/main" val="236323010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13 Interactie Tabel of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4290" y="862639"/>
            <a:ext cx="10843420" cy="646893"/>
          </a:xfrm>
        </p:spPr>
        <p:txBody>
          <a:bodyPr/>
          <a:lstStyle>
            <a:lvl1pPr>
              <a:defRPr sz="2400"/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79F293BA-1623-4A76-8D5B-FD12AA92B2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1EF27C3-F59F-43D6-AAAF-8DA7D3A4CA7E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10843420" cy="0"/>
          </a:xfrm>
          <a:prstGeom prst="line">
            <a:avLst/>
          </a:prstGeom>
          <a:ln w="38100">
            <a:solidFill>
              <a:srgbClr val="8FCA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jdelijke aanduiding voor tabel 4">
            <a:extLst>
              <a:ext uri="{FF2B5EF4-FFF2-40B4-BE49-F238E27FC236}">
                <a16:creationId xmlns:a16="http://schemas.microsoft.com/office/drawing/2014/main" id="{7BF9B7D8-7E90-244C-8B2F-C2B69B36DEDF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674290" y="1857374"/>
            <a:ext cx="10843420" cy="4320213"/>
          </a:xfrm>
        </p:spPr>
        <p:txBody>
          <a:bodyPr/>
          <a:lstStyle/>
          <a:p>
            <a:endParaRPr lang="nl-NL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A0DF43E-B0BE-9A42-879A-A2A85808224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9343" y="232079"/>
            <a:ext cx="4035075" cy="482242"/>
          </a:xfrm>
          <a:prstGeom prst="rect">
            <a:avLst/>
          </a:prstGeom>
        </p:spPr>
      </p:pic>
      <p:sp>
        <p:nvSpPr>
          <p:cNvPr id="12" name="Tekstvak 11">
            <a:extLst>
              <a:ext uri="{FF2B5EF4-FFF2-40B4-BE49-F238E27FC236}">
                <a16:creationId xmlns:a16="http://schemas.microsoft.com/office/drawing/2014/main" id="{E4CEE5E5-8D79-944F-940E-309557C1ED91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Interactie</a:t>
            </a:r>
          </a:p>
        </p:txBody>
      </p:sp>
    </p:spTree>
    <p:extLst>
      <p:ext uri="{BB962C8B-B14F-4D97-AF65-F5344CB8AC3E}">
        <p14:creationId xmlns:p14="http://schemas.microsoft.com/office/powerpoint/2010/main" val="155376544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14 Interactie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ogo">
            <a:extLst>
              <a:ext uri="{FF2B5EF4-FFF2-40B4-BE49-F238E27FC236}">
                <a16:creationId xmlns:a16="http://schemas.microsoft.com/office/drawing/2014/main" id="{E97658EF-1099-4CB2-8E8E-A889FB17CD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7" name="Tijdelijke aanduiding voor afbeelding 3">
            <a:extLst>
              <a:ext uri="{FF2B5EF4-FFF2-40B4-BE49-F238E27FC236}">
                <a16:creationId xmlns:a16="http://schemas.microsoft.com/office/drawing/2014/main" id="{1285364B-54E1-FE4C-AC63-24684CF4CA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63561"/>
            <a:ext cx="12192000" cy="5894439"/>
          </a:xfrm>
        </p:spPr>
        <p:txBody>
          <a:bodyPr/>
          <a:lstStyle/>
          <a:p>
            <a:endParaRPr lang="nl-NL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1F03D827-48F0-A94C-AB66-F56599EEDD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9343" y="232079"/>
            <a:ext cx="4035075" cy="482242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D3A7231C-D7CA-264C-B144-0171F7CF1251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Interactie</a:t>
            </a:r>
          </a:p>
        </p:txBody>
      </p:sp>
    </p:spTree>
    <p:extLst>
      <p:ext uri="{BB962C8B-B14F-4D97-AF65-F5344CB8AC3E}">
        <p14:creationId xmlns:p14="http://schemas.microsoft.com/office/powerpoint/2010/main" val="238278955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1 Gegevensuitwisseling Kernboodsch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3E79D06-311A-43E8-9993-E38058BC57F1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FB6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DE29D8C-AB77-490C-84FE-4060D5F0D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8382" y="1676401"/>
            <a:ext cx="4228601" cy="3514725"/>
          </a:xfrm>
          <a:prstGeom prst="rect">
            <a:avLst/>
          </a:prstGeom>
        </p:spPr>
      </p:pic>
      <p:pic>
        <p:nvPicPr>
          <p:cNvPr id="7" name="Logo">
            <a:extLst>
              <a:ext uri="{FF2B5EF4-FFF2-40B4-BE49-F238E27FC236}">
                <a16:creationId xmlns:a16="http://schemas.microsoft.com/office/drawing/2014/main" id="{07AAA810-4A77-0947-8D02-142622F7416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11" name="Date Placeholder 4">
            <a:extLst>
              <a:ext uri="{FF2B5EF4-FFF2-40B4-BE49-F238E27FC236}">
                <a16:creationId xmlns:a16="http://schemas.microsoft.com/office/drawing/2014/main" id="{F68BA68E-4D57-024A-9AFC-8381BC73AD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81960" y="6390586"/>
            <a:ext cx="2503239" cy="365125"/>
          </a:xfrm>
        </p:spPr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2065620C-CD7B-504F-8F3D-6056BC96F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4254" y="6390586"/>
            <a:ext cx="778775" cy="365125"/>
          </a:xfrm>
        </p:spPr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cxnSp>
        <p:nvCxnSpPr>
          <p:cNvPr id="18" name="Straight Connector 11">
            <a:extLst>
              <a:ext uri="{FF2B5EF4-FFF2-40B4-BE49-F238E27FC236}">
                <a16:creationId xmlns:a16="http://schemas.microsoft.com/office/drawing/2014/main" id="{4393D92E-8B5A-784A-A7AC-AA2BE38CAAAD}"/>
              </a:ext>
            </a:extLst>
          </p:cNvPr>
          <p:cNvCxnSpPr>
            <a:cxnSpLocks/>
          </p:cNvCxnSpPr>
          <p:nvPr userDrawn="1"/>
        </p:nvCxnSpPr>
        <p:spPr>
          <a:xfrm>
            <a:off x="6460715" y="2316310"/>
            <a:ext cx="5056996" cy="0"/>
          </a:xfrm>
          <a:prstGeom prst="line">
            <a:avLst/>
          </a:prstGeom>
          <a:ln w="38100">
            <a:solidFill>
              <a:srgbClr val="FFB6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vak 25">
            <a:extLst>
              <a:ext uri="{FF2B5EF4-FFF2-40B4-BE49-F238E27FC236}">
                <a16:creationId xmlns:a16="http://schemas.microsoft.com/office/drawing/2014/main" id="{90A95DE3-3C57-6E49-AFED-CFAB31FBD32E}"/>
              </a:ext>
            </a:extLst>
          </p:cNvPr>
          <p:cNvSpPr txBox="1"/>
          <p:nvPr userDrawn="1"/>
        </p:nvSpPr>
        <p:spPr>
          <a:xfrm>
            <a:off x="6465958" y="1724643"/>
            <a:ext cx="5051752" cy="451459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algn="l"/>
            <a:r>
              <a:rPr lang="nl-NL" sz="2400" b="1" dirty="0">
                <a:solidFill>
                  <a:srgbClr val="39870C"/>
                </a:solidFill>
              </a:rPr>
              <a:t>Gegevensuitwisseling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D777F8B9-B701-284F-A9D3-5017B023626C}"/>
              </a:ext>
            </a:extLst>
          </p:cNvPr>
          <p:cNvSpPr txBox="1"/>
          <p:nvPr userDrawn="1"/>
        </p:nvSpPr>
        <p:spPr>
          <a:xfrm>
            <a:off x="6459458" y="2531485"/>
            <a:ext cx="5063496" cy="241541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eaLnBrk="0" hangingPunct="0"/>
            <a:r>
              <a:rPr lang="nl-NL" sz="1600" dirty="0"/>
              <a:t>Uw gegevens kunt u veilig, betrouwbaar </a:t>
            </a:r>
          </a:p>
          <a:p>
            <a:pPr eaLnBrk="0" hangingPunct="0"/>
            <a:r>
              <a:rPr lang="nl-NL" sz="1600" dirty="0"/>
              <a:t>en gestandaardiseerd uitwisselen tussen overheden, burgers en bedrijven.</a:t>
            </a:r>
          </a:p>
          <a:p>
            <a:pPr eaLnBrk="0" hangingPunct="0"/>
            <a:endParaRPr lang="nl-NL" sz="1600" dirty="0"/>
          </a:p>
          <a:p>
            <a:pPr eaLnBrk="0" hangingPunct="0"/>
            <a:r>
              <a:rPr lang="nl-NL" sz="1600" dirty="0"/>
              <a:t>Logius maakt dit mogelijk als ketenpartner</a:t>
            </a:r>
          </a:p>
          <a:p>
            <a:pPr eaLnBrk="0" hangingPunct="0"/>
            <a:r>
              <a:rPr lang="nl-NL" sz="1600" dirty="0"/>
              <a:t>voor de digitale overheid.</a:t>
            </a:r>
          </a:p>
          <a:p>
            <a:pPr eaLnBrk="0" hangingPunct="0"/>
            <a:endParaRPr lang="nl-NL" sz="1600" dirty="0"/>
          </a:p>
          <a:p>
            <a:pPr eaLnBrk="0" hangingPunct="0"/>
            <a:r>
              <a:rPr lang="nl-NL" sz="1600" dirty="0"/>
              <a:t>Daarbij bieden we ook oplossingen om de gegevens in de basis- registraties op orde te houden en uit te wisselen.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5B63A1C5-00C2-EB4E-B6FD-2D06F462353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21" name="Tekstvak 20">
            <a:extLst>
              <a:ext uri="{FF2B5EF4-FFF2-40B4-BE49-F238E27FC236}">
                <a16:creationId xmlns:a16="http://schemas.microsoft.com/office/drawing/2014/main" id="{AEFB0476-4528-BA4E-9CF4-E4746C83EEB1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Gegevensuitwisseling</a:t>
            </a:r>
          </a:p>
        </p:txBody>
      </p:sp>
    </p:spTree>
    <p:extLst>
      <p:ext uri="{BB962C8B-B14F-4D97-AF65-F5344CB8AC3E}">
        <p14:creationId xmlns:p14="http://schemas.microsoft.com/office/powerpoint/2010/main" val="209524599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2 Gegevensuitwisseling Kernboodschap met illustr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C2D09B5-47EE-4FA2-919C-C0E306FA2016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FF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EC3E1A9C-B3A2-427F-8EB7-E012959709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FD1B5F0B-AF99-344E-9BC1-36225B716CE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5" name="Tekstvak 14">
            <a:extLst>
              <a:ext uri="{FF2B5EF4-FFF2-40B4-BE49-F238E27FC236}">
                <a16:creationId xmlns:a16="http://schemas.microsoft.com/office/drawing/2014/main" id="{3D3CA3F4-5266-4741-A1FF-32EC6B95A310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Gegevensuitwisseling</a:t>
            </a:r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3B995C27-E3F3-9D46-BC04-0C19AD9AB78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88" y="1279525"/>
            <a:ext cx="4044423" cy="4298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80A4257-76D4-7143-8527-6AB45B59ABCE}"/>
              </a:ext>
            </a:extLst>
          </p:cNvPr>
          <p:cNvCxnSpPr>
            <a:cxnSpLocks/>
          </p:cNvCxnSpPr>
          <p:nvPr userDrawn="1"/>
        </p:nvCxnSpPr>
        <p:spPr>
          <a:xfrm>
            <a:off x="6460715" y="2316310"/>
            <a:ext cx="5056996" cy="0"/>
          </a:xfrm>
          <a:prstGeom prst="line">
            <a:avLst/>
          </a:prstGeom>
          <a:ln w="38100">
            <a:solidFill>
              <a:srgbClr val="FFB6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kstvak 12">
            <a:extLst>
              <a:ext uri="{FF2B5EF4-FFF2-40B4-BE49-F238E27FC236}">
                <a16:creationId xmlns:a16="http://schemas.microsoft.com/office/drawing/2014/main" id="{E2320514-46F7-5C43-ACEF-8FBD3BCCEEC4}"/>
              </a:ext>
            </a:extLst>
          </p:cNvPr>
          <p:cNvSpPr txBox="1"/>
          <p:nvPr userDrawn="1"/>
        </p:nvSpPr>
        <p:spPr>
          <a:xfrm>
            <a:off x="6465958" y="1724643"/>
            <a:ext cx="5051752" cy="451459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algn="l"/>
            <a:r>
              <a:rPr lang="nl-NL" sz="2400" b="1" dirty="0">
                <a:solidFill>
                  <a:srgbClr val="39870C"/>
                </a:solidFill>
              </a:rPr>
              <a:t>Gegevensuitwisseling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BF3AADF8-0E7E-F049-AD29-B528325BAC8E}"/>
              </a:ext>
            </a:extLst>
          </p:cNvPr>
          <p:cNvSpPr txBox="1"/>
          <p:nvPr userDrawn="1"/>
        </p:nvSpPr>
        <p:spPr>
          <a:xfrm>
            <a:off x="6459458" y="2531485"/>
            <a:ext cx="5063496" cy="241541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eaLnBrk="0" hangingPunct="0"/>
            <a:r>
              <a:rPr lang="nl-NL" sz="1600" dirty="0"/>
              <a:t>Uw gegevens kunt u veilig, betrouwbaar </a:t>
            </a:r>
          </a:p>
          <a:p>
            <a:pPr eaLnBrk="0" hangingPunct="0"/>
            <a:r>
              <a:rPr lang="nl-NL" sz="1600" dirty="0"/>
              <a:t>en gestandaardiseerd uitwisselen tussen overheden, burgers en bedrijven.</a:t>
            </a:r>
          </a:p>
          <a:p>
            <a:pPr eaLnBrk="0" hangingPunct="0"/>
            <a:endParaRPr lang="nl-NL" sz="1600" dirty="0"/>
          </a:p>
          <a:p>
            <a:pPr eaLnBrk="0" hangingPunct="0"/>
            <a:r>
              <a:rPr lang="nl-NL" sz="1600" dirty="0"/>
              <a:t>Logius maakt dit mogelijk als ketenpartner</a:t>
            </a:r>
          </a:p>
          <a:p>
            <a:pPr eaLnBrk="0" hangingPunct="0"/>
            <a:r>
              <a:rPr lang="nl-NL" sz="1600" dirty="0"/>
              <a:t>voor de digitale overheid.</a:t>
            </a:r>
          </a:p>
          <a:p>
            <a:pPr eaLnBrk="0" hangingPunct="0"/>
            <a:endParaRPr lang="nl-NL" sz="1600" dirty="0"/>
          </a:p>
          <a:p>
            <a:pPr eaLnBrk="0" hangingPunct="0"/>
            <a:r>
              <a:rPr lang="nl-NL" sz="1600" dirty="0"/>
              <a:t>Daarbij bieden we ook oplossingen om de gegevens in de basis- registraties op orde te houden en uit te wisselen.</a:t>
            </a:r>
          </a:p>
        </p:txBody>
      </p:sp>
    </p:spTree>
    <p:extLst>
      <p:ext uri="{BB962C8B-B14F-4D97-AF65-F5344CB8AC3E}">
        <p14:creationId xmlns:p14="http://schemas.microsoft.com/office/powerpoint/2010/main" val="1765296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6 Inhoudsopga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7BD0246A-8E6E-4946-A02D-8616ACF30E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290" y="1638300"/>
            <a:ext cx="5682510" cy="5219700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A93AF3DA-9BC0-6B4B-9CBD-99BCF696C1F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E1CBCC64-04B8-C243-A86B-3A7A90B6BB74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1084342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>
            <a:extLst>
              <a:ext uri="{FF2B5EF4-FFF2-40B4-BE49-F238E27FC236}">
                <a16:creationId xmlns:a16="http://schemas.microsoft.com/office/drawing/2014/main" id="{E9410F25-8C48-0A49-B0B1-9F14567840AC}"/>
              </a:ext>
            </a:extLst>
          </p:cNvPr>
          <p:cNvSpPr txBox="1"/>
          <p:nvPr userDrawn="1"/>
        </p:nvSpPr>
        <p:spPr>
          <a:xfrm>
            <a:off x="674289" y="1056690"/>
            <a:ext cx="10843420" cy="451459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algn="l"/>
            <a:r>
              <a:rPr lang="nl-NL" sz="2400" b="1" dirty="0">
                <a:solidFill>
                  <a:srgbClr val="39870C"/>
                </a:solidFill>
              </a:rPr>
              <a:t>Inhoudsopgave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7E0103F8-A988-044D-A59D-A7EBE351F25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4289" y="1863000"/>
            <a:ext cx="514276" cy="3870282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90000"/>
              </a:lnSpc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1</a:t>
            </a:r>
          </a:p>
          <a:p>
            <a:pPr lvl="0"/>
            <a:r>
              <a:rPr lang="nl-NL" dirty="0"/>
              <a:t>2</a:t>
            </a:r>
          </a:p>
          <a:p>
            <a:pPr lvl="0"/>
            <a:r>
              <a:rPr lang="nl-NL" dirty="0"/>
              <a:t>3</a:t>
            </a:r>
          </a:p>
          <a:p>
            <a:pPr lvl="0"/>
            <a:r>
              <a:rPr lang="nl-NL" dirty="0"/>
              <a:t>4</a:t>
            </a:r>
          </a:p>
          <a:p>
            <a:pPr lvl="0"/>
            <a:r>
              <a:rPr lang="nl-NL" dirty="0"/>
              <a:t>5</a:t>
            </a:r>
          </a:p>
          <a:p>
            <a:pPr lvl="0"/>
            <a:r>
              <a:rPr lang="nl-NL" dirty="0"/>
              <a:t>6</a:t>
            </a:r>
          </a:p>
          <a:p>
            <a:pPr lvl="0"/>
            <a:r>
              <a:rPr lang="nl-NL" dirty="0"/>
              <a:t>7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9C183165-1A04-BA4F-9169-DAB73C1DFA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44564" y="1863000"/>
            <a:ext cx="4281478" cy="3870282"/>
          </a:xfrm>
        </p:spPr>
        <p:txBody>
          <a:bodyPr anchor="ctr" anchorCtr="0">
            <a:noAutofit/>
          </a:bodyPr>
          <a:lstStyle>
            <a:lvl1pPr marL="0" marR="0" indent="0" algn="l" defTabSz="91421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Plaats hier uw titels</a:t>
            </a:r>
          </a:p>
          <a:p>
            <a:pPr marL="0" marR="0" lvl="0" indent="0" algn="l" defTabSz="91421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Plaats hier uw titels</a:t>
            </a:r>
          </a:p>
          <a:p>
            <a:pPr marL="0" marR="0" lvl="0" indent="0" algn="l" defTabSz="91421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Plaats hier uw titels</a:t>
            </a:r>
          </a:p>
          <a:p>
            <a:pPr marL="0" marR="0" lvl="0" indent="0" algn="l" defTabSz="91421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Plaats hier uw titels</a:t>
            </a:r>
          </a:p>
          <a:p>
            <a:pPr marL="0" marR="0" lvl="0" indent="0" algn="l" defTabSz="91421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Plaats hier uw titels</a:t>
            </a:r>
          </a:p>
          <a:p>
            <a:pPr marL="0" marR="0" lvl="0" indent="0" algn="l" defTabSz="91421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Plaats hier uw titels</a:t>
            </a:r>
          </a:p>
          <a:p>
            <a:pPr marL="0" marR="0" lvl="0" indent="0" algn="l" defTabSz="91421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Plaats hier uw titels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6B015A94-03F1-5543-9EDD-8F1E152204A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16545" y="1863000"/>
            <a:ext cx="514276" cy="3870282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90000"/>
              </a:lnSpc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8</a:t>
            </a:r>
          </a:p>
          <a:p>
            <a:pPr lvl="0"/>
            <a:r>
              <a:rPr lang="nl-NL" dirty="0"/>
              <a:t>9</a:t>
            </a:r>
          </a:p>
          <a:p>
            <a:pPr lvl="0"/>
            <a:r>
              <a:rPr lang="nl-NL" dirty="0"/>
              <a:t>10</a:t>
            </a:r>
          </a:p>
          <a:p>
            <a:pPr lvl="0"/>
            <a:r>
              <a:rPr lang="nl-NL" dirty="0"/>
              <a:t>11</a:t>
            </a:r>
          </a:p>
          <a:p>
            <a:pPr lvl="0"/>
            <a:r>
              <a:rPr lang="nl-NL" dirty="0"/>
              <a:t>12</a:t>
            </a:r>
          </a:p>
          <a:p>
            <a:pPr lvl="0"/>
            <a:r>
              <a:rPr lang="nl-NL" dirty="0"/>
              <a:t>13</a:t>
            </a:r>
          </a:p>
          <a:p>
            <a:pPr lvl="0"/>
            <a:r>
              <a:rPr lang="nl-NL" dirty="0"/>
              <a:t>14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2E725B17-0870-0347-A5B5-365504C0FA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86819" y="1863000"/>
            <a:ext cx="4281478" cy="3870282"/>
          </a:xfrm>
        </p:spPr>
        <p:txBody>
          <a:bodyPr anchor="ctr" anchorCtr="0">
            <a:noAutofit/>
          </a:bodyPr>
          <a:lstStyle>
            <a:lvl1pPr marL="0" marR="0" indent="0" algn="l" defTabSz="91421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Plaats hier uw titels</a:t>
            </a:r>
          </a:p>
          <a:p>
            <a:pPr marL="0" marR="0" lvl="0" indent="0" algn="l" defTabSz="91421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Plaats hier uw titels</a:t>
            </a:r>
          </a:p>
          <a:p>
            <a:pPr marL="0" marR="0" lvl="0" indent="0" algn="l" defTabSz="91421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Plaats hier uw titels</a:t>
            </a:r>
          </a:p>
          <a:p>
            <a:pPr marL="0" marR="0" lvl="0" indent="0" algn="l" defTabSz="91421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Plaats hier uw titels</a:t>
            </a:r>
          </a:p>
          <a:p>
            <a:pPr marL="0" marR="0" lvl="0" indent="0" algn="l" defTabSz="91421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Plaats hier uw titels</a:t>
            </a:r>
          </a:p>
          <a:p>
            <a:pPr marL="0" marR="0" lvl="0" indent="0" algn="l" defTabSz="91421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Plaats hier uw titels</a:t>
            </a:r>
          </a:p>
          <a:p>
            <a:pPr marL="0" marR="0" lvl="0" indent="0" algn="l" defTabSz="91421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Plaats hier uw titels</a:t>
            </a:r>
          </a:p>
        </p:txBody>
      </p:sp>
    </p:spTree>
    <p:extLst>
      <p:ext uri="{BB962C8B-B14F-4D97-AF65-F5344CB8AC3E}">
        <p14:creationId xmlns:p14="http://schemas.microsoft.com/office/powerpoint/2010/main" val="45384181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3 Gegevensuitwisseling Tussenblad">
    <p:bg>
      <p:bgPr>
        <a:solidFill>
          <a:srgbClr val="FFB6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3EF6F24E-62E5-C843-A849-1EC943E4C6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05117" y="2138261"/>
            <a:ext cx="381550" cy="4719740"/>
          </a:xfrm>
          <a:prstGeom prst="rect">
            <a:avLst/>
          </a:prstGeom>
        </p:spPr>
      </p:pic>
      <p:pic>
        <p:nvPicPr>
          <p:cNvPr id="23" name="Logo">
            <a:extLst>
              <a:ext uri="{FF2B5EF4-FFF2-40B4-BE49-F238E27FC236}">
                <a16:creationId xmlns:a16="http://schemas.microsoft.com/office/drawing/2014/main" id="{7E6F2157-E24D-D946-BAAF-5D051AFAF5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53936" y="0"/>
            <a:ext cx="484137" cy="1204129"/>
          </a:xfrm>
          <a:prstGeom prst="rect">
            <a:avLst/>
          </a:prstGeom>
        </p:spPr>
      </p:pic>
      <p:sp>
        <p:nvSpPr>
          <p:cNvPr id="31" name="Tekstvak 4">
            <a:extLst>
              <a:ext uri="{FF2B5EF4-FFF2-40B4-BE49-F238E27FC236}">
                <a16:creationId xmlns:a16="http://schemas.microsoft.com/office/drawing/2014/main" id="{1A3A5AC5-777F-FF43-91CA-0AD52F132250}"/>
              </a:ext>
            </a:extLst>
          </p:cNvPr>
          <p:cNvSpPr txBox="1"/>
          <p:nvPr userDrawn="1"/>
        </p:nvSpPr>
        <p:spPr>
          <a:xfrm>
            <a:off x="2451763" y="2161282"/>
            <a:ext cx="3161389" cy="31117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Toegang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Interactie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tx1"/>
                </a:solidFill>
              </a:rPr>
              <a:t>Gegevensuitwisseling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Infrastructuur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Regie op stelsels</a:t>
            </a:r>
            <a:br>
              <a:rPr lang="nl-NL" sz="2050" dirty="0">
                <a:solidFill>
                  <a:schemeClr val="bg1">
                    <a:alpha val="50000"/>
                  </a:schemeClr>
                </a:solidFill>
              </a:rPr>
            </a:b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en standaarden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C71E140-DB11-0642-A23F-68EB8D19B9DE}"/>
              </a:ext>
            </a:extLst>
          </p:cNvPr>
          <p:cNvSpPr/>
          <p:nvPr userDrawn="1"/>
        </p:nvSpPr>
        <p:spPr>
          <a:xfrm>
            <a:off x="5905525" y="2146300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54A9591-FEF9-7A41-9C49-A97E608BF217}"/>
              </a:ext>
            </a:extLst>
          </p:cNvPr>
          <p:cNvSpPr/>
          <p:nvPr userDrawn="1"/>
        </p:nvSpPr>
        <p:spPr>
          <a:xfrm>
            <a:off x="5905525" y="2722460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FFBB216-F44A-8140-AC57-7CEDEA0A081E}"/>
              </a:ext>
            </a:extLst>
          </p:cNvPr>
          <p:cNvSpPr/>
          <p:nvPr userDrawn="1"/>
        </p:nvSpPr>
        <p:spPr>
          <a:xfrm>
            <a:off x="5905524" y="3298584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7872D1F-FE40-6146-91C8-80D5B680D5F2}"/>
              </a:ext>
            </a:extLst>
          </p:cNvPr>
          <p:cNvSpPr/>
          <p:nvPr userDrawn="1"/>
        </p:nvSpPr>
        <p:spPr>
          <a:xfrm>
            <a:off x="5905117" y="3874744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E68C964-8D94-6245-A0C5-884F65E650FC}"/>
              </a:ext>
            </a:extLst>
          </p:cNvPr>
          <p:cNvSpPr/>
          <p:nvPr userDrawn="1"/>
        </p:nvSpPr>
        <p:spPr>
          <a:xfrm>
            <a:off x="5905524" y="4450868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17750422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4 Gegevensuitwisseling Tussenblad met tekst">
    <p:bg>
      <p:bgPr>
        <a:solidFill>
          <a:srgbClr val="FFB6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Logo">
            <a:extLst>
              <a:ext uri="{FF2B5EF4-FFF2-40B4-BE49-F238E27FC236}">
                <a16:creationId xmlns:a16="http://schemas.microsoft.com/office/drawing/2014/main" id="{7CFF2726-F60B-0C4F-B20D-21B8667950D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6" y="0"/>
            <a:ext cx="484137" cy="1204129"/>
          </a:xfrm>
          <a:prstGeom prst="rect">
            <a:avLst/>
          </a:prstGeom>
        </p:spPr>
      </p:pic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A5AF8086-D262-5648-A91E-50156F108E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93621" y="2202094"/>
            <a:ext cx="4818063" cy="1935162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610F7E9C-FF04-D549-8ED9-C268EEDD8DF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905117" y="2138261"/>
            <a:ext cx="381550" cy="4719740"/>
          </a:xfrm>
          <a:prstGeom prst="rect">
            <a:avLst/>
          </a:prstGeom>
        </p:spPr>
      </p:pic>
      <p:sp>
        <p:nvSpPr>
          <p:cNvPr id="20" name="Tekstvak 4">
            <a:extLst>
              <a:ext uri="{FF2B5EF4-FFF2-40B4-BE49-F238E27FC236}">
                <a16:creationId xmlns:a16="http://schemas.microsoft.com/office/drawing/2014/main" id="{46402EEF-90C8-0045-84BE-30D586F0B7C8}"/>
              </a:ext>
            </a:extLst>
          </p:cNvPr>
          <p:cNvSpPr txBox="1"/>
          <p:nvPr userDrawn="1"/>
        </p:nvSpPr>
        <p:spPr>
          <a:xfrm>
            <a:off x="2451763" y="2161282"/>
            <a:ext cx="3161389" cy="31117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Toegang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Interactie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tx1"/>
                </a:solidFill>
              </a:rPr>
              <a:t>Gegevensuitwisseling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Infrastructuur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Regie op stelsels</a:t>
            </a:r>
            <a:br>
              <a:rPr lang="nl-NL" sz="2050" dirty="0">
                <a:solidFill>
                  <a:schemeClr val="bg1">
                    <a:alpha val="50000"/>
                  </a:schemeClr>
                </a:solidFill>
              </a:rPr>
            </a:b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en standaarden</a:t>
            </a:r>
          </a:p>
        </p:txBody>
      </p:sp>
      <p:sp>
        <p:nvSpPr>
          <p:cNvPr id="21" name="Oval 32">
            <a:extLst>
              <a:ext uri="{FF2B5EF4-FFF2-40B4-BE49-F238E27FC236}">
                <a16:creationId xmlns:a16="http://schemas.microsoft.com/office/drawing/2014/main" id="{E86356B6-54B1-C248-BB45-4F43E1D30313}"/>
              </a:ext>
            </a:extLst>
          </p:cNvPr>
          <p:cNvSpPr/>
          <p:nvPr userDrawn="1"/>
        </p:nvSpPr>
        <p:spPr>
          <a:xfrm>
            <a:off x="5905525" y="2146300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2" name="Oval 33">
            <a:extLst>
              <a:ext uri="{FF2B5EF4-FFF2-40B4-BE49-F238E27FC236}">
                <a16:creationId xmlns:a16="http://schemas.microsoft.com/office/drawing/2014/main" id="{3E4006F2-4B32-B041-8F90-C510F8CF8960}"/>
              </a:ext>
            </a:extLst>
          </p:cNvPr>
          <p:cNvSpPr/>
          <p:nvPr userDrawn="1"/>
        </p:nvSpPr>
        <p:spPr>
          <a:xfrm>
            <a:off x="5905525" y="2722460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3" name="Oval 34">
            <a:extLst>
              <a:ext uri="{FF2B5EF4-FFF2-40B4-BE49-F238E27FC236}">
                <a16:creationId xmlns:a16="http://schemas.microsoft.com/office/drawing/2014/main" id="{670AE5AE-B9CB-1A47-AEE7-06A303FE4BC2}"/>
              </a:ext>
            </a:extLst>
          </p:cNvPr>
          <p:cNvSpPr/>
          <p:nvPr userDrawn="1"/>
        </p:nvSpPr>
        <p:spPr>
          <a:xfrm>
            <a:off x="5905524" y="3298584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4" name="Oval 35">
            <a:extLst>
              <a:ext uri="{FF2B5EF4-FFF2-40B4-BE49-F238E27FC236}">
                <a16:creationId xmlns:a16="http://schemas.microsoft.com/office/drawing/2014/main" id="{264A2C10-380D-DB40-9E47-09A86BAA7AC1}"/>
              </a:ext>
            </a:extLst>
          </p:cNvPr>
          <p:cNvSpPr/>
          <p:nvPr userDrawn="1"/>
        </p:nvSpPr>
        <p:spPr>
          <a:xfrm>
            <a:off x="5905117" y="3874744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5" name="Oval 36">
            <a:extLst>
              <a:ext uri="{FF2B5EF4-FFF2-40B4-BE49-F238E27FC236}">
                <a16:creationId xmlns:a16="http://schemas.microsoft.com/office/drawing/2014/main" id="{8B572D24-E5EF-5845-9F8F-11FF44E8A2FC}"/>
              </a:ext>
            </a:extLst>
          </p:cNvPr>
          <p:cNvSpPr/>
          <p:nvPr userDrawn="1"/>
        </p:nvSpPr>
        <p:spPr>
          <a:xfrm>
            <a:off x="5905524" y="4450868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92603869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5 Gegevensuitwisseling Tussenblad Geel">
    <p:bg>
      <p:bgPr>
        <a:solidFill>
          <a:srgbClr val="FFB6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7772" y="1719678"/>
            <a:ext cx="9957427" cy="1997557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199">
                <a:solidFill>
                  <a:schemeClr val="tx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35CA31EA-DB7A-4D23-BFD2-CB6577085181}"/>
              </a:ext>
            </a:extLst>
          </p:cNvPr>
          <p:cNvSpPr txBox="1"/>
          <p:nvPr userDrawn="1"/>
        </p:nvSpPr>
        <p:spPr>
          <a:xfrm>
            <a:off x="6430012" y="5401200"/>
            <a:ext cx="4034762" cy="3816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>
                <a:solidFill>
                  <a:schemeClr val="tx1"/>
                </a:solidFill>
              </a:rPr>
              <a:t>Gegevensuitwisseling</a:t>
            </a:r>
          </a:p>
        </p:txBody>
      </p:sp>
      <p:pic>
        <p:nvPicPr>
          <p:cNvPr id="6" name="Logo">
            <a:extLst>
              <a:ext uri="{FF2B5EF4-FFF2-40B4-BE49-F238E27FC236}">
                <a16:creationId xmlns:a16="http://schemas.microsoft.com/office/drawing/2014/main" id="{C1258A58-5CCE-4F6F-B3CF-DC888064F9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10" name="Rechthoek 9">
            <a:extLst>
              <a:ext uri="{FF2B5EF4-FFF2-40B4-BE49-F238E27FC236}">
                <a16:creationId xmlns:a16="http://schemas.microsoft.com/office/drawing/2014/main" id="{0811765C-CAE6-B14F-A579-DA3EA0A88197}"/>
              </a:ext>
            </a:extLst>
          </p:cNvPr>
          <p:cNvSpPr/>
          <p:nvPr userDrawn="1"/>
        </p:nvSpPr>
        <p:spPr>
          <a:xfrm>
            <a:off x="5905225" y="5591236"/>
            <a:ext cx="381550" cy="1266765"/>
          </a:xfrm>
          <a:prstGeom prst="rect">
            <a:avLst/>
          </a:prstGeom>
          <a:solidFill>
            <a:srgbClr val="FFF0D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557B8035-76B1-CA4D-B3AB-4D06C145163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225" y="5401200"/>
            <a:ext cx="381550" cy="3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20475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6 Gegevensuitwisseling Tussenblad Licht Geel">
    <p:bg>
      <p:bgPr>
        <a:solidFill>
          <a:srgbClr val="FFF0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7772" y="1719678"/>
            <a:ext cx="9957427" cy="1997557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199">
                <a:solidFill>
                  <a:schemeClr val="tx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pic>
        <p:nvPicPr>
          <p:cNvPr id="6" name="Logo">
            <a:extLst>
              <a:ext uri="{FF2B5EF4-FFF2-40B4-BE49-F238E27FC236}">
                <a16:creationId xmlns:a16="http://schemas.microsoft.com/office/drawing/2014/main" id="{C1258A58-5CCE-4F6F-B3CF-DC888064F9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B6409286-E4AB-AB41-9C8D-E6F3AFEFDB95}"/>
              </a:ext>
            </a:extLst>
          </p:cNvPr>
          <p:cNvSpPr txBox="1"/>
          <p:nvPr userDrawn="1"/>
        </p:nvSpPr>
        <p:spPr>
          <a:xfrm>
            <a:off x="6430012" y="5401200"/>
            <a:ext cx="4034762" cy="3816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>
                <a:solidFill>
                  <a:schemeClr val="tx1"/>
                </a:solidFill>
              </a:rPr>
              <a:t>Gegevensuitwisseling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01132E7E-094D-CB4D-B255-37D2C5B3D2D9}"/>
              </a:ext>
            </a:extLst>
          </p:cNvPr>
          <p:cNvSpPr/>
          <p:nvPr userDrawn="1"/>
        </p:nvSpPr>
        <p:spPr>
          <a:xfrm>
            <a:off x="5905225" y="5594149"/>
            <a:ext cx="381550" cy="1263852"/>
          </a:xfrm>
          <a:prstGeom prst="rect">
            <a:avLst/>
          </a:prstGeom>
          <a:solidFill>
            <a:srgbClr val="FFB612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F983C359-49D9-B24F-9E95-1C837B4A1D8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225" y="5401200"/>
            <a:ext cx="381550" cy="3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45851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7 Gegevensuitwisseling Beeld links - Teks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636F92F-B88A-4976-9DCD-56BF05853C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12193588"/>
              <a:gd name="connsiteY0" fmla="*/ 0 h 13716000"/>
              <a:gd name="connsiteX1" fmla="*/ 11711187 w 12193588"/>
              <a:gd name="connsiteY1" fmla="*/ 0 h 13716000"/>
              <a:gd name="connsiteX2" fmla="*/ 11711187 w 12193588"/>
              <a:gd name="connsiteY2" fmla="*/ 1923292 h 13716000"/>
              <a:gd name="connsiteX3" fmla="*/ 12193588 w 12193588"/>
              <a:gd name="connsiteY3" fmla="*/ 1923292 h 13716000"/>
              <a:gd name="connsiteX4" fmla="*/ 12193588 w 12193588"/>
              <a:gd name="connsiteY4" fmla="*/ 13716000 h 13716000"/>
              <a:gd name="connsiteX5" fmla="*/ 0 w 12193588"/>
              <a:gd name="connsiteY5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588" h="13716000">
                <a:moveTo>
                  <a:pt x="0" y="0"/>
                </a:moveTo>
                <a:lnTo>
                  <a:pt x="11711187" y="0"/>
                </a:lnTo>
                <a:lnTo>
                  <a:pt x="11711187" y="1923292"/>
                </a:lnTo>
                <a:lnTo>
                  <a:pt x="12193588" y="1923292"/>
                </a:lnTo>
                <a:lnTo>
                  <a:pt x="12193588" y="13716000"/>
                </a:lnTo>
                <a:lnTo>
                  <a:pt x="0" y="13716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GB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163B7D6E-8CAC-4E8F-8228-1980ED8F9D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1" name="Straight Connector 11">
            <a:extLst>
              <a:ext uri="{FF2B5EF4-FFF2-40B4-BE49-F238E27FC236}">
                <a16:creationId xmlns:a16="http://schemas.microsoft.com/office/drawing/2014/main" id="{145D4932-4C1C-344A-AAFC-C7FC6F5F0224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FFB6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9ED20225-93F0-0E42-80ED-7BBBF0D458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922009D3-1EBC-B24F-91B2-CBF19B6854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0778A6ED-891E-6748-9305-2360E4C7614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7" name="Tekstvak 16">
            <a:extLst>
              <a:ext uri="{FF2B5EF4-FFF2-40B4-BE49-F238E27FC236}">
                <a16:creationId xmlns:a16="http://schemas.microsoft.com/office/drawing/2014/main" id="{A4C50735-2F67-4241-BFC7-B27029EBF27D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Gegevensuitwisseling</a:t>
            </a:r>
          </a:p>
        </p:txBody>
      </p:sp>
    </p:spTree>
    <p:extLst>
      <p:ext uri="{BB962C8B-B14F-4D97-AF65-F5344CB8AC3E}">
        <p14:creationId xmlns:p14="http://schemas.microsoft.com/office/powerpoint/2010/main" val="326600632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8 Gegevensuitwisseling visual links - Teks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3">
            <a:extLst>
              <a:ext uri="{FF2B5EF4-FFF2-40B4-BE49-F238E27FC236}">
                <a16:creationId xmlns:a16="http://schemas.microsoft.com/office/drawing/2014/main" id="{972FB7BE-2DE8-3349-999B-37C0DE0CB781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FB6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5BEB366B-00BE-BC49-9865-4395838CE17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8382" y="1676401"/>
            <a:ext cx="4228601" cy="3514725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163B7D6E-8CAC-4E8F-8228-1980ED8F9DD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1" name="Straight Connector 11">
            <a:extLst>
              <a:ext uri="{FF2B5EF4-FFF2-40B4-BE49-F238E27FC236}">
                <a16:creationId xmlns:a16="http://schemas.microsoft.com/office/drawing/2014/main" id="{145D4932-4C1C-344A-AAFC-C7FC6F5F0224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FFB6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9ED20225-93F0-0E42-80ED-7BBBF0D458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922009D3-1EBC-B24F-91B2-CBF19B6854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96F014F6-5FC2-8C45-8E69-82ADD3FCDFC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7" name="Tekstvak 16">
            <a:extLst>
              <a:ext uri="{FF2B5EF4-FFF2-40B4-BE49-F238E27FC236}">
                <a16:creationId xmlns:a16="http://schemas.microsoft.com/office/drawing/2014/main" id="{1AA90275-7F71-4B4E-B524-389EFFFB32B5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Gegevensuitwisseling</a:t>
            </a:r>
          </a:p>
        </p:txBody>
      </p:sp>
    </p:spTree>
    <p:extLst>
      <p:ext uri="{BB962C8B-B14F-4D97-AF65-F5344CB8AC3E}">
        <p14:creationId xmlns:p14="http://schemas.microsoft.com/office/powerpoint/2010/main" val="30963708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9 Gegevensuitwisseling Beeld voorbeeld –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E4E0CEE1-A72B-0041-B6E0-16EEA84CB9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490"/>
            <a:ext cx="6095206" cy="6853020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163B7D6E-8CAC-4E8F-8228-1980ED8F9D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1" name="Straight Connector 11">
            <a:extLst>
              <a:ext uri="{FF2B5EF4-FFF2-40B4-BE49-F238E27FC236}">
                <a16:creationId xmlns:a16="http://schemas.microsoft.com/office/drawing/2014/main" id="{145D4932-4C1C-344A-AAFC-C7FC6F5F0224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FFB6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9ED20225-93F0-0E42-80ED-7BBBF0D458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922009D3-1EBC-B24F-91B2-CBF19B6854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96F014F6-5FC2-8C45-8E69-82ADD3FCDFC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7" name="Tekstvak 16">
            <a:extLst>
              <a:ext uri="{FF2B5EF4-FFF2-40B4-BE49-F238E27FC236}">
                <a16:creationId xmlns:a16="http://schemas.microsoft.com/office/drawing/2014/main" id="{1AA90275-7F71-4B4E-B524-389EFFFB32B5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Gegevensuitwisseling</a:t>
            </a:r>
          </a:p>
        </p:txBody>
      </p:sp>
    </p:spTree>
    <p:extLst>
      <p:ext uri="{BB962C8B-B14F-4D97-AF65-F5344CB8AC3E}">
        <p14:creationId xmlns:p14="http://schemas.microsoft.com/office/powerpoint/2010/main" val="243592418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10 Gegevensuitwisseling Illustratie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C2D09B5-47EE-4FA2-919C-C0E306FA2016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FF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EC3E1A9C-B3A2-427F-8EB7-E012959709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9" name="Straight Connector 11">
            <a:extLst>
              <a:ext uri="{FF2B5EF4-FFF2-40B4-BE49-F238E27FC236}">
                <a16:creationId xmlns:a16="http://schemas.microsoft.com/office/drawing/2014/main" id="{6580C052-5B72-4748-B6E2-041B2156AD8C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FFB6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8415DBEF-7F37-D843-8AA6-ABC020B509E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5991F1C1-DA65-534B-B988-E8D67D69AE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FD1B5F0B-AF99-344E-9BC1-36225B716CE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5" name="Tekstvak 14">
            <a:extLst>
              <a:ext uri="{FF2B5EF4-FFF2-40B4-BE49-F238E27FC236}">
                <a16:creationId xmlns:a16="http://schemas.microsoft.com/office/drawing/2014/main" id="{3D3CA3F4-5266-4741-A1FF-32EC6B95A310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Gegevensuitwisseling</a:t>
            </a:r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3B995C27-E3F3-9D46-BC04-0C19AD9AB78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88" y="1279525"/>
            <a:ext cx="4044423" cy="429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056439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11 Gegevensuitwisseling Twee kolommen m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4290" y="862639"/>
            <a:ext cx="5001872" cy="646893"/>
          </a:xfrm>
        </p:spPr>
        <p:txBody>
          <a:bodyPr/>
          <a:lstStyle>
            <a:lvl1pPr>
              <a:defRPr sz="2400"/>
            </a:lvl1pPr>
          </a:lstStyle>
          <a:p>
            <a:r>
              <a:rPr lang="nl-NL" dirty="0"/>
              <a:t>Kolom titel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37FD8D1-3DEF-4FCB-9CF8-50D4C190EF69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5034695" cy="0"/>
          </a:xfrm>
          <a:prstGeom prst="line">
            <a:avLst/>
          </a:prstGeom>
          <a:ln w="38100">
            <a:solidFill>
              <a:srgbClr val="FFB6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F4EE1DA-9BE6-4C54-9886-AC193D9CE62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9046" y="1863000"/>
            <a:ext cx="5056996" cy="4351338"/>
          </a:xfrm>
        </p:spPr>
        <p:txBody>
          <a:bodyPr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A93AF3DA-9BC0-6B4B-9CBD-99BCF696C1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5" name="Straight Connector 11">
            <a:extLst>
              <a:ext uri="{FF2B5EF4-FFF2-40B4-BE49-F238E27FC236}">
                <a16:creationId xmlns:a16="http://schemas.microsoft.com/office/drawing/2014/main" id="{A954BB3E-ADCE-A741-83C0-46CE52CC50B8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FFB6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55957BE6-15DD-E74F-94EE-159CD092F6A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79E233DF-287A-024B-A85C-C41538AA285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1671A4B4-3897-294E-A057-BCD726E6698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21" name="Tekstvak 20">
            <a:extLst>
              <a:ext uri="{FF2B5EF4-FFF2-40B4-BE49-F238E27FC236}">
                <a16:creationId xmlns:a16="http://schemas.microsoft.com/office/drawing/2014/main" id="{919522DE-FB45-1A41-9FB7-3E18D255AC59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Gegevensuitwisseling</a:t>
            </a:r>
          </a:p>
        </p:txBody>
      </p:sp>
    </p:spTree>
    <p:extLst>
      <p:ext uri="{BB962C8B-B14F-4D97-AF65-F5344CB8AC3E}">
        <p14:creationId xmlns:p14="http://schemas.microsoft.com/office/powerpoint/2010/main" val="240766468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12 Gegevensuitwisseling Tekst over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4290" y="862639"/>
            <a:ext cx="10853907" cy="646893"/>
          </a:xfrm>
        </p:spPr>
        <p:txBody>
          <a:bodyPr/>
          <a:lstStyle>
            <a:lvl1pPr>
              <a:defRPr sz="2400"/>
            </a:lvl1pPr>
          </a:lstStyle>
          <a:p>
            <a:r>
              <a:rPr lang="nl-NL" dirty="0"/>
              <a:t>Kolom titel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37FD8D1-3DEF-4FCB-9CF8-50D4C190EF69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10843420" cy="0"/>
          </a:xfrm>
          <a:prstGeom prst="line">
            <a:avLst/>
          </a:prstGeom>
          <a:ln w="38100">
            <a:solidFill>
              <a:srgbClr val="FFB6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F4EE1DA-9BE6-4C54-9886-AC193D9CE62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9046" y="1863000"/>
            <a:ext cx="10853907" cy="4351338"/>
          </a:xfrm>
        </p:spPr>
        <p:txBody>
          <a:bodyPr numCol="2" spcCol="1080000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A93AF3DA-9BC0-6B4B-9CBD-99BCF696C1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9DB2E849-6A74-C243-A9E7-C5E1A2AEC79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4" name="Tekstvak 13">
            <a:extLst>
              <a:ext uri="{FF2B5EF4-FFF2-40B4-BE49-F238E27FC236}">
                <a16:creationId xmlns:a16="http://schemas.microsoft.com/office/drawing/2014/main" id="{4E73B636-632C-274D-BDE2-C30C42A7919F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Gegevensuitwisseling</a:t>
            </a:r>
          </a:p>
        </p:txBody>
      </p:sp>
    </p:spTree>
    <p:extLst>
      <p:ext uri="{BB962C8B-B14F-4D97-AF65-F5344CB8AC3E}">
        <p14:creationId xmlns:p14="http://schemas.microsoft.com/office/powerpoint/2010/main" val="3823062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7 Algemeen Tussenblad met domeinen">
    <p:bg>
      <p:bgPr>
        <a:solidFill>
          <a:srgbClr val="398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Logo">
            <a:extLst>
              <a:ext uri="{FF2B5EF4-FFF2-40B4-BE49-F238E27FC236}">
                <a16:creationId xmlns:a16="http://schemas.microsoft.com/office/drawing/2014/main" id="{1CE93877-59B8-4EC7-9255-6B4F1FA3325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BE336A49-3D0D-7A41-A12C-EE79D6FB82BC}"/>
              </a:ext>
            </a:extLst>
          </p:cNvPr>
          <p:cNvSpPr/>
          <p:nvPr userDrawn="1"/>
        </p:nvSpPr>
        <p:spPr>
          <a:xfrm>
            <a:off x="5907024" y="2335618"/>
            <a:ext cx="377951" cy="4522382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sp>
        <p:nvSpPr>
          <p:cNvPr id="17" name="Tekstvak 4">
            <a:extLst>
              <a:ext uri="{FF2B5EF4-FFF2-40B4-BE49-F238E27FC236}">
                <a16:creationId xmlns:a16="http://schemas.microsoft.com/office/drawing/2014/main" id="{150372EC-C56C-E04E-A243-C85DACBF9554}"/>
              </a:ext>
            </a:extLst>
          </p:cNvPr>
          <p:cNvSpPr txBox="1"/>
          <p:nvPr userDrawn="1"/>
        </p:nvSpPr>
        <p:spPr>
          <a:xfrm>
            <a:off x="2451763" y="2161282"/>
            <a:ext cx="3161389" cy="31117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Toegang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/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Interactie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/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Gegevensuitwisseling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/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Infrastructuur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/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Regie op stelsels</a:t>
            </a:r>
            <a:br>
              <a:rPr lang="nl-NL" sz="2050" dirty="0">
                <a:solidFill>
                  <a:schemeClr val="bg1"/>
                </a:solidFill>
              </a:rPr>
            </a:br>
            <a:r>
              <a:rPr lang="nl-NL" sz="2050" dirty="0">
                <a:solidFill>
                  <a:schemeClr val="bg1"/>
                </a:solidFill>
              </a:rPr>
              <a:t>en standaarden</a:t>
            </a:r>
          </a:p>
        </p:txBody>
      </p:sp>
      <p:sp>
        <p:nvSpPr>
          <p:cNvPr id="18" name="Oval 24">
            <a:extLst>
              <a:ext uri="{FF2B5EF4-FFF2-40B4-BE49-F238E27FC236}">
                <a16:creationId xmlns:a16="http://schemas.microsoft.com/office/drawing/2014/main" id="{54FCBD83-55D6-BC44-A9EB-94614C54CFF6}"/>
              </a:ext>
            </a:extLst>
          </p:cNvPr>
          <p:cNvSpPr/>
          <p:nvPr userDrawn="1"/>
        </p:nvSpPr>
        <p:spPr>
          <a:xfrm>
            <a:off x="5905525" y="2146300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19" name="Oval 25">
            <a:extLst>
              <a:ext uri="{FF2B5EF4-FFF2-40B4-BE49-F238E27FC236}">
                <a16:creationId xmlns:a16="http://schemas.microsoft.com/office/drawing/2014/main" id="{AF0B8F4F-13B3-E04D-937F-43F7185E4F39}"/>
              </a:ext>
            </a:extLst>
          </p:cNvPr>
          <p:cNvSpPr/>
          <p:nvPr userDrawn="1"/>
        </p:nvSpPr>
        <p:spPr>
          <a:xfrm>
            <a:off x="5905525" y="2722460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0" name="Oval 26">
            <a:extLst>
              <a:ext uri="{FF2B5EF4-FFF2-40B4-BE49-F238E27FC236}">
                <a16:creationId xmlns:a16="http://schemas.microsoft.com/office/drawing/2014/main" id="{8AD0F9EF-6BC1-6846-AB02-97A075A1A21F}"/>
              </a:ext>
            </a:extLst>
          </p:cNvPr>
          <p:cNvSpPr/>
          <p:nvPr userDrawn="1"/>
        </p:nvSpPr>
        <p:spPr>
          <a:xfrm>
            <a:off x="5905524" y="3298584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1" name="Oval 27">
            <a:extLst>
              <a:ext uri="{FF2B5EF4-FFF2-40B4-BE49-F238E27FC236}">
                <a16:creationId xmlns:a16="http://schemas.microsoft.com/office/drawing/2014/main" id="{A107C61F-B063-C649-BE0D-15E229541C34}"/>
              </a:ext>
            </a:extLst>
          </p:cNvPr>
          <p:cNvSpPr/>
          <p:nvPr userDrawn="1"/>
        </p:nvSpPr>
        <p:spPr>
          <a:xfrm>
            <a:off x="5905117" y="3874744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2" name="Oval 28">
            <a:extLst>
              <a:ext uri="{FF2B5EF4-FFF2-40B4-BE49-F238E27FC236}">
                <a16:creationId xmlns:a16="http://schemas.microsoft.com/office/drawing/2014/main" id="{01CB9FC1-C0E6-5543-B860-7C20BE4FD353}"/>
              </a:ext>
            </a:extLst>
          </p:cNvPr>
          <p:cNvSpPr/>
          <p:nvPr userDrawn="1"/>
        </p:nvSpPr>
        <p:spPr>
          <a:xfrm>
            <a:off x="5905524" y="4450868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45540349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13 Gegevensuitwisseling Tabel of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4290" y="862639"/>
            <a:ext cx="10843420" cy="646893"/>
          </a:xfrm>
        </p:spPr>
        <p:txBody>
          <a:bodyPr/>
          <a:lstStyle>
            <a:lvl1pPr>
              <a:defRPr sz="2400"/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79F293BA-1623-4A76-8D5B-FD12AA92B2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1EF27C3-F59F-43D6-AAAF-8DA7D3A4CA7E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10843420" cy="0"/>
          </a:xfrm>
          <a:prstGeom prst="line">
            <a:avLst/>
          </a:prstGeom>
          <a:ln w="38100">
            <a:solidFill>
              <a:srgbClr val="FFB6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jdelijke aanduiding voor tabel 4">
            <a:extLst>
              <a:ext uri="{FF2B5EF4-FFF2-40B4-BE49-F238E27FC236}">
                <a16:creationId xmlns:a16="http://schemas.microsoft.com/office/drawing/2014/main" id="{7BF9B7D8-7E90-244C-8B2F-C2B69B36DEDF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674290" y="1857374"/>
            <a:ext cx="10843420" cy="4320213"/>
          </a:xfrm>
        </p:spPr>
        <p:txBody>
          <a:bodyPr/>
          <a:lstStyle/>
          <a:p>
            <a:endParaRPr lang="nl-NL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5988F12A-2204-F744-B9A6-8A025DC8888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4" name="Tekstvak 13">
            <a:extLst>
              <a:ext uri="{FF2B5EF4-FFF2-40B4-BE49-F238E27FC236}">
                <a16:creationId xmlns:a16="http://schemas.microsoft.com/office/drawing/2014/main" id="{44858A0C-B41B-A24E-A5B2-8B52ABBC49AF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Gegevensuitwisseling</a:t>
            </a:r>
          </a:p>
        </p:txBody>
      </p:sp>
    </p:spTree>
    <p:extLst>
      <p:ext uri="{BB962C8B-B14F-4D97-AF65-F5344CB8AC3E}">
        <p14:creationId xmlns:p14="http://schemas.microsoft.com/office/powerpoint/2010/main" val="89447454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14 Gegevensuitwisseling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ogo">
            <a:extLst>
              <a:ext uri="{FF2B5EF4-FFF2-40B4-BE49-F238E27FC236}">
                <a16:creationId xmlns:a16="http://schemas.microsoft.com/office/drawing/2014/main" id="{E97658EF-1099-4CB2-8E8E-A889FB17CD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7" name="Tijdelijke aanduiding voor afbeelding 3">
            <a:extLst>
              <a:ext uri="{FF2B5EF4-FFF2-40B4-BE49-F238E27FC236}">
                <a16:creationId xmlns:a16="http://schemas.microsoft.com/office/drawing/2014/main" id="{1285364B-54E1-FE4C-AC63-24684CF4CA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63561"/>
            <a:ext cx="12192000" cy="5894439"/>
          </a:xfrm>
        </p:spPr>
        <p:txBody>
          <a:bodyPr/>
          <a:lstStyle/>
          <a:p>
            <a:endParaRPr lang="nl-NL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C59FF56-0C36-9B43-B1DB-4ADFBFC579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9F539E75-7908-2D43-9197-27EECA06FC0E}"/>
              </a:ext>
            </a:extLst>
          </p:cNvPr>
          <p:cNvSpPr txBox="1"/>
          <p:nvPr userDrawn="1"/>
        </p:nvSpPr>
        <p:spPr>
          <a:xfrm>
            <a:off x="8849471" y="283481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Gegevensuitwisseling</a:t>
            </a:r>
          </a:p>
        </p:txBody>
      </p:sp>
    </p:spTree>
    <p:extLst>
      <p:ext uri="{BB962C8B-B14F-4D97-AF65-F5344CB8AC3E}">
        <p14:creationId xmlns:p14="http://schemas.microsoft.com/office/powerpoint/2010/main" val="400573149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1 Infrastructuur Kernboodsch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3E79D06-311A-43E8-9993-E38058BC57F1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76D2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DE29D8C-AB77-490C-84FE-4060D5F0D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8382" y="1676401"/>
            <a:ext cx="4228601" cy="3514725"/>
          </a:xfrm>
          <a:prstGeom prst="rect">
            <a:avLst/>
          </a:prstGeom>
        </p:spPr>
      </p:pic>
      <p:pic>
        <p:nvPicPr>
          <p:cNvPr id="7" name="Logo">
            <a:extLst>
              <a:ext uri="{FF2B5EF4-FFF2-40B4-BE49-F238E27FC236}">
                <a16:creationId xmlns:a16="http://schemas.microsoft.com/office/drawing/2014/main" id="{07AAA810-4A77-0947-8D02-142622F7416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11" name="Date Placeholder 4">
            <a:extLst>
              <a:ext uri="{FF2B5EF4-FFF2-40B4-BE49-F238E27FC236}">
                <a16:creationId xmlns:a16="http://schemas.microsoft.com/office/drawing/2014/main" id="{F68BA68E-4D57-024A-9AFC-8381BC73AD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81960" y="6390586"/>
            <a:ext cx="2503239" cy="365125"/>
          </a:xfrm>
        </p:spPr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2065620C-CD7B-504F-8F3D-6056BC96F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4254" y="6390586"/>
            <a:ext cx="778775" cy="365125"/>
          </a:xfrm>
        </p:spPr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cxnSp>
        <p:nvCxnSpPr>
          <p:cNvPr id="18" name="Straight Connector 11">
            <a:extLst>
              <a:ext uri="{FF2B5EF4-FFF2-40B4-BE49-F238E27FC236}">
                <a16:creationId xmlns:a16="http://schemas.microsoft.com/office/drawing/2014/main" id="{4393D92E-8B5A-784A-A7AC-AA2BE38CAAAD}"/>
              </a:ext>
            </a:extLst>
          </p:cNvPr>
          <p:cNvCxnSpPr>
            <a:cxnSpLocks/>
          </p:cNvCxnSpPr>
          <p:nvPr userDrawn="1"/>
        </p:nvCxnSpPr>
        <p:spPr>
          <a:xfrm>
            <a:off x="6460715" y="2444326"/>
            <a:ext cx="5056996" cy="0"/>
          </a:xfrm>
          <a:prstGeom prst="line">
            <a:avLst/>
          </a:prstGeom>
          <a:ln w="38100">
            <a:solidFill>
              <a:srgbClr val="76D2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vak 25">
            <a:extLst>
              <a:ext uri="{FF2B5EF4-FFF2-40B4-BE49-F238E27FC236}">
                <a16:creationId xmlns:a16="http://schemas.microsoft.com/office/drawing/2014/main" id="{90A95DE3-3C57-6E49-AFED-CFAB31FBD32E}"/>
              </a:ext>
            </a:extLst>
          </p:cNvPr>
          <p:cNvSpPr txBox="1"/>
          <p:nvPr userDrawn="1"/>
        </p:nvSpPr>
        <p:spPr>
          <a:xfrm>
            <a:off x="6465958" y="1852659"/>
            <a:ext cx="5051752" cy="451459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algn="l"/>
            <a:r>
              <a:rPr lang="nl-NL" sz="2400" b="1" dirty="0">
                <a:solidFill>
                  <a:srgbClr val="39870C"/>
                </a:solidFill>
              </a:rPr>
              <a:t>Infrastructuur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D777F8B9-B701-284F-A9D3-5017B023626C}"/>
              </a:ext>
            </a:extLst>
          </p:cNvPr>
          <p:cNvSpPr txBox="1"/>
          <p:nvPr userDrawn="1"/>
        </p:nvSpPr>
        <p:spPr>
          <a:xfrm>
            <a:off x="6459458" y="2659501"/>
            <a:ext cx="5063496" cy="215938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eaLnBrk="0" hangingPunct="0"/>
            <a:r>
              <a:rPr lang="nl-NL" sz="1600" dirty="0"/>
              <a:t>Uw digitale diensten kunt u snel en schaal-</a:t>
            </a:r>
          </a:p>
          <a:p>
            <a:pPr eaLnBrk="0" hangingPunct="0"/>
            <a:r>
              <a:rPr lang="nl-NL" sz="1600" dirty="0"/>
              <a:t>baar opbouwen met ons IT-fundament. </a:t>
            </a:r>
          </a:p>
          <a:p>
            <a:pPr eaLnBrk="0" hangingPunct="0"/>
            <a:endParaRPr lang="nl-NL" sz="1600" dirty="0"/>
          </a:p>
          <a:p>
            <a:pPr eaLnBrk="0" hangingPunct="0"/>
            <a:r>
              <a:rPr lang="nl-NL" sz="1600" dirty="0"/>
              <a:t>En u voldoet altijd aan de laatste </a:t>
            </a:r>
            <a:r>
              <a:rPr lang="nl-NL" sz="1600" dirty="0" err="1"/>
              <a:t>veiligheids-eisen</a:t>
            </a:r>
            <a:r>
              <a:rPr lang="nl-NL" sz="1600" dirty="0"/>
              <a:t>, standaarden en regelgeving.</a:t>
            </a:r>
          </a:p>
          <a:p>
            <a:pPr eaLnBrk="0" hangingPunct="0"/>
            <a:endParaRPr lang="nl-NL" sz="1600" dirty="0"/>
          </a:p>
          <a:p>
            <a:pPr eaLnBrk="0" hangingPunct="0"/>
            <a:r>
              <a:rPr lang="nl-NL" sz="1600" dirty="0"/>
              <a:t>Ook zorgt Logius voor betrouwbare verbindingen voor het transport van uw</a:t>
            </a:r>
          </a:p>
          <a:p>
            <a:pPr eaLnBrk="0" hangingPunct="0"/>
            <a:r>
              <a:rPr lang="nl-NL" sz="1600" dirty="0"/>
              <a:t>data naar burgers, bedrijven en overheden.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AE9FA737-3426-944C-B5DD-391FE066FE4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4" name="Tekstvak 13">
            <a:extLst>
              <a:ext uri="{FF2B5EF4-FFF2-40B4-BE49-F238E27FC236}">
                <a16:creationId xmlns:a16="http://schemas.microsoft.com/office/drawing/2014/main" id="{31CE16CC-ED68-0047-8021-CE5D1C9CDB0E}"/>
              </a:ext>
            </a:extLst>
          </p:cNvPr>
          <p:cNvSpPr txBox="1"/>
          <p:nvPr userDrawn="1"/>
        </p:nvSpPr>
        <p:spPr>
          <a:xfrm>
            <a:off x="8849471" y="293420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Infrastructuur</a:t>
            </a:r>
          </a:p>
        </p:txBody>
      </p:sp>
    </p:spTree>
    <p:extLst>
      <p:ext uri="{BB962C8B-B14F-4D97-AF65-F5344CB8AC3E}">
        <p14:creationId xmlns:p14="http://schemas.microsoft.com/office/powerpoint/2010/main" val="1514282805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2 Infrastructuur Kernboodschap met illustr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C2D09B5-47EE-4FA2-919C-C0E306FA2016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4F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EC3E1A9C-B3A2-427F-8EB7-E012959709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530E8F5A-9A61-C347-898F-FD61B118AF0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3" name="Tekstvak 12">
            <a:extLst>
              <a:ext uri="{FF2B5EF4-FFF2-40B4-BE49-F238E27FC236}">
                <a16:creationId xmlns:a16="http://schemas.microsoft.com/office/drawing/2014/main" id="{366E4ECE-4FD1-8C4C-B4B0-2341500F9C43}"/>
              </a:ext>
            </a:extLst>
          </p:cNvPr>
          <p:cNvSpPr txBox="1"/>
          <p:nvPr userDrawn="1"/>
        </p:nvSpPr>
        <p:spPr>
          <a:xfrm>
            <a:off x="8849471" y="293420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Infrastructuur</a:t>
            </a:r>
          </a:p>
        </p:txBody>
      </p:sp>
      <p:pic>
        <p:nvPicPr>
          <p:cNvPr id="17" name="Afbeelding 16">
            <a:extLst>
              <a:ext uri="{FF2B5EF4-FFF2-40B4-BE49-F238E27FC236}">
                <a16:creationId xmlns:a16="http://schemas.microsoft.com/office/drawing/2014/main" id="{AB23A34E-823F-5D42-A263-A0F450628632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4039" y="1387475"/>
            <a:ext cx="2907921" cy="4083050"/>
          </a:xfrm>
          <a:prstGeom prst="rect">
            <a:avLst/>
          </a:prstGeom>
        </p:spPr>
      </p:pic>
      <p:cxnSp>
        <p:nvCxnSpPr>
          <p:cNvPr id="14" name="Straight Connector 11">
            <a:extLst>
              <a:ext uri="{FF2B5EF4-FFF2-40B4-BE49-F238E27FC236}">
                <a16:creationId xmlns:a16="http://schemas.microsoft.com/office/drawing/2014/main" id="{F6F31CDF-5980-9C45-AF53-3FD68D11B691}"/>
              </a:ext>
            </a:extLst>
          </p:cNvPr>
          <p:cNvCxnSpPr>
            <a:cxnSpLocks/>
          </p:cNvCxnSpPr>
          <p:nvPr userDrawn="1"/>
        </p:nvCxnSpPr>
        <p:spPr>
          <a:xfrm>
            <a:off x="6460715" y="2444326"/>
            <a:ext cx="5056996" cy="0"/>
          </a:xfrm>
          <a:prstGeom prst="line">
            <a:avLst/>
          </a:prstGeom>
          <a:ln w="38100">
            <a:solidFill>
              <a:srgbClr val="76D2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kstvak 14">
            <a:extLst>
              <a:ext uri="{FF2B5EF4-FFF2-40B4-BE49-F238E27FC236}">
                <a16:creationId xmlns:a16="http://schemas.microsoft.com/office/drawing/2014/main" id="{5BE72C59-FB74-3D46-A781-B6DFB3946847}"/>
              </a:ext>
            </a:extLst>
          </p:cNvPr>
          <p:cNvSpPr txBox="1"/>
          <p:nvPr userDrawn="1"/>
        </p:nvSpPr>
        <p:spPr>
          <a:xfrm>
            <a:off x="6465958" y="1852659"/>
            <a:ext cx="5051752" cy="451459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algn="l"/>
            <a:r>
              <a:rPr lang="nl-NL" sz="2400" b="1" dirty="0">
                <a:solidFill>
                  <a:srgbClr val="39870C"/>
                </a:solidFill>
              </a:rPr>
              <a:t>Infrastructuur</a:t>
            </a: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F5AF03DA-3B7C-CE47-9FA4-0C05373C482C}"/>
              </a:ext>
            </a:extLst>
          </p:cNvPr>
          <p:cNvSpPr txBox="1"/>
          <p:nvPr userDrawn="1"/>
        </p:nvSpPr>
        <p:spPr>
          <a:xfrm>
            <a:off x="6459458" y="2659501"/>
            <a:ext cx="5063496" cy="215938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eaLnBrk="0" hangingPunct="0"/>
            <a:r>
              <a:rPr lang="nl-NL" sz="1600" dirty="0"/>
              <a:t>Uw digitale diensten kunt u snel en schaal-</a:t>
            </a:r>
          </a:p>
          <a:p>
            <a:pPr eaLnBrk="0" hangingPunct="0"/>
            <a:r>
              <a:rPr lang="nl-NL" sz="1600" dirty="0"/>
              <a:t>baar opbouwen met ons IT-fundament. </a:t>
            </a:r>
          </a:p>
          <a:p>
            <a:pPr eaLnBrk="0" hangingPunct="0"/>
            <a:endParaRPr lang="nl-NL" sz="1600" dirty="0"/>
          </a:p>
          <a:p>
            <a:pPr eaLnBrk="0" hangingPunct="0"/>
            <a:r>
              <a:rPr lang="nl-NL" sz="1600" dirty="0"/>
              <a:t>En u voldoet altijd aan de laatste </a:t>
            </a:r>
            <a:r>
              <a:rPr lang="nl-NL" sz="1600" dirty="0" err="1"/>
              <a:t>veiligheids-eisen</a:t>
            </a:r>
            <a:r>
              <a:rPr lang="nl-NL" sz="1600" dirty="0"/>
              <a:t>, standaarden en regelgeving.</a:t>
            </a:r>
          </a:p>
          <a:p>
            <a:pPr eaLnBrk="0" hangingPunct="0"/>
            <a:endParaRPr lang="nl-NL" sz="1600" dirty="0"/>
          </a:p>
          <a:p>
            <a:pPr eaLnBrk="0" hangingPunct="0"/>
            <a:r>
              <a:rPr lang="nl-NL" sz="1600" dirty="0"/>
              <a:t>Ook zorgt Logius voor betrouwbare verbindingen voor het transport van uw</a:t>
            </a:r>
          </a:p>
          <a:p>
            <a:pPr eaLnBrk="0" hangingPunct="0"/>
            <a:r>
              <a:rPr lang="nl-NL" sz="1600" dirty="0"/>
              <a:t>data naar burgers, bedrijven en overheden.</a:t>
            </a:r>
          </a:p>
        </p:txBody>
      </p:sp>
    </p:spTree>
    <p:extLst>
      <p:ext uri="{BB962C8B-B14F-4D97-AF65-F5344CB8AC3E}">
        <p14:creationId xmlns:p14="http://schemas.microsoft.com/office/powerpoint/2010/main" val="283452791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3 Infrastructuur Tussenblad">
    <p:bg>
      <p:bgPr>
        <a:solidFill>
          <a:srgbClr val="76D2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15">
            <a:extLst>
              <a:ext uri="{FF2B5EF4-FFF2-40B4-BE49-F238E27FC236}">
                <a16:creationId xmlns:a16="http://schemas.microsoft.com/office/drawing/2014/main" id="{738F7740-F8B1-9D4B-9115-1CD65219D3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05225" y="2146300"/>
            <a:ext cx="381550" cy="4719740"/>
          </a:xfrm>
          <a:prstGeom prst="rect">
            <a:avLst/>
          </a:prstGeom>
        </p:spPr>
      </p:pic>
      <p:pic>
        <p:nvPicPr>
          <p:cNvPr id="23" name="Logo">
            <a:extLst>
              <a:ext uri="{FF2B5EF4-FFF2-40B4-BE49-F238E27FC236}">
                <a16:creationId xmlns:a16="http://schemas.microsoft.com/office/drawing/2014/main" id="{7E6F2157-E24D-D946-BAAF-5D051AFAF5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53936" y="0"/>
            <a:ext cx="484137" cy="1204129"/>
          </a:xfrm>
          <a:prstGeom prst="rect">
            <a:avLst/>
          </a:prstGeom>
        </p:spPr>
      </p:pic>
      <p:sp>
        <p:nvSpPr>
          <p:cNvPr id="31" name="Tekstvak 4">
            <a:extLst>
              <a:ext uri="{FF2B5EF4-FFF2-40B4-BE49-F238E27FC236}">
                <a16:creationId xmlns:a16="http://schemas.microsoft.com/office/drawing/2014/main" id="{1A3A5AC5-777F-FF43-91CA-0AD52F132250}"/>
              </a:ext>
            </a:extLst>
          </p:cNvPr>
          <p:cNvSpPr txBox="1"/>
          <p:nvPr userDrawn="1"/>
        </p:nvSpPr>
        <p:spPr>
          <a:xfrm>
            <a:off x="2451763" y="2161282"/>
            <a:ext cx="3161389" cy="31117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Toegang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Interactie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Gegevensuitwisseling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tx1"/>
                </a:solidFill>
              </a:rPr>
              <a:t>Infrastructuur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Regie op stelsels</a:t>
            </a:r>
            <a:br>
              <a:rPr lang="nl-NL" sz="2050" dirty="0">
                <a:solidFill>
                  <a:schemeClr val="bg1">
                    <a:alpha val="50000"/>
                  </a:schemeClr>
                </a:solidFill>
              </a:rPr>
            </a:b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en standaarden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C71E140-DB11-0642-A23F-68EB8D19B9DE}"/>
              </a:ext>
            </a:extLst>
          </p:cNvPr>
          <p:cNvSpPr/>
          <p:nvPr userDrawn="1"/>
        </p:nvSpPr>
        <p:spPr>
          <a:xfrm>
            <a:off x="5905525" y="2146300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54A9591-FEF9-7A41-9C49-A97E608BF217}"/>
              </a:ext>
            </a:extLst>
          </p:cNvPr>
          <p:cNvSpPr/>
          <p:nvPr userDrawn="1"/>
        </p:nvSpPr>
        <p:spPr>
          <a:xfrm>
            <a:off x="5905525" y="2722460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FFBB216-F44A-8140-AC57-7CEDEA0A081E}"/>
              </a:ext>
            </a:extLst>
          </p:cNvPr>
          <p:cNvSpPr/>
          <p:nvPr userDrawn="1"/>
        </p:nvSpPr>
        <p:spPr>
          <a:xfrm>
            <a:off x="5905524" y="3298584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7872D1F-FE40-6146-91C8-80D5B680D5F2}"/>
              </a:ext>
            </a:extLst>
          </p:cNvPr>
          <p:cNvSpPr/>
          <p:nvPr userDrawn="1"/>
        </p:nvSpPr>
        <p:spPr>
          <a:xfrm>
            <a:off x="5905117" y="3874744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E68C964-8D94-6245-A0C5-884F65E650FC}"/>
              </a:ext>
            </a:extLst>
          </p:cNvPr>
          <p:cNvSpPr/>
          <p:nvPr userDrawn="1"/>
        </p:nvSpPr>
        <p:spPr>
          <a:xfrm>
            <a:off x="5905524" y="4450868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828538776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4 Infrastructuur Tussenblad met tekst">
    <p:bg>
      <p:bgPr>
        <a:solidFill>
          <a:srgbClr val="76D2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Logo">
            <a:extLst>
              <a:ext uri="{FF2B5EF4-FFF2-40B4-BE49-F238E27FC236}">
                <a16:creationId xmlns:a16="http://schemas.microsoft.com/office/drawing/2014/main" id="{7CFF2726-F60B-0C4F-B20D-21B8667950D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6" y="0"/>
            <a:ext cx="484137" cy="1204129"/>
          </a:xfrm>
          <a:prstGeom prst="rect">
            <a:avLst/>
          </a:prstGeom>
        </p:spPr>
      </p:pic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A5AF8086-D262-5648-A91E-50156F108E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93621" y="2202094"/>
            <a:ext cx="4818063" cy="1935162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pic>
        <p:nvPicPr>
          <p:cNvPr id="11" name="Picture 15">
            <a:extLst>
              <a:ext uri="{FF2B5EF4-FFF2-40B4-BE49-F238E27FC236}">
                <a16:creationId xmlns:a16="http://schemas.microsoft.com/office/drawing/2014/main" id="{7AF040C1-1DED-ED43-A633-83D91253C51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905225" y="2146300"/>
            <a:ext cx="381550" cy="4719740"/>
          </a:xfrm>
          <a:prstGeom prst="rect">
            <a:avLst/>
          </a:prstGeom>
        </p:spPr>
      </p:pic>
      <p:sp>
        <p:nvSpPr>
          <p:cNvPr id="13" name="Tekstvak 4">
            <a:extLst>
              <a:ext uri="{FF2B5EF4-FFF2-40B4-BE49-F238E27FC236}">
                <a16:creationId xmlns:a16="http://schemas.microsoft.com/office/drawing/2014/main" id="{BC259F1C-E3C2-EC46-B413-D3F94C370A1A}"/>
              </a:ext>
            </a:extLst>
          </p:cNvPr>
          <p:cNvSpPr txBox="1"/>
          <p:nvPr userDrawn="1"/>
        </p:nvSpPr>
        <p:spPr>
          <a:xfrm>
            <a:off x="2451763" y="2161282"/>
            <a:ext cx="3161389" cy="31117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Toegang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Interactie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Gegevensuitwisseling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tx1"/>
                </a:solidFill>
              </a:rPr>
              <a:t>Infrastructuur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Regie op stelsels</a:t>
            </a:r>
            <a:br>
              <a:rPr lang="nl-NL" sz="2050" dirty="0">
                <a:solidFill>
                  <a:schemeClr val="bg1">
                    <a:alpha val="50000"/>
                  </a:schemeClr>
                </a:solidFill>
              </a:rPr>
            </a:b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en standaarden</a:t>
            </a:r>
          </a:p>
        </p:txBody>
      </p:sp>
      <p:sp>
        <p:nvSpPr>
          <p:cNvPr id="14" name="Oval 32">
            <a:extLst>
              <a:ext uri="{FF2B5EF4-FFF2-40B4-BE49-F238E27FC236}">
                <a16:creationId xmlns:a16="http://schemas.microsoft.com/office/drawing/2014/main" id="{1D721FE9-F24B-4D4A-AC5F-EB4DDF2527DB}"/>
              </a:ext>
            </a:extLst>
          </p:cNvPr>
          <p:cNvSpPr/>
          <p:nvPr userDrawn="1"/>
        </p:nvSpPr>
        <p:spPr>
          <a:xfrm>
            <a:off x="5905525" y="2146300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15" name="Oval 33">
            <a:extLst>
              <a:ext uri="{FF2B5EF4-FFF2-40B4-BE49-F238E27FC236}">
                <a16:creationId xmlns:a16="http://schemas.microsoft.com/office/drawing/2014/main" id="{94ECE607-DDA9-3A41-BE7D-F056EAF49323}"/>
              </a:ext>
            </a:extLst>
          </p:cNvPr>
          <p:cNvSpPr/>
          <p:nvPr userDrawn="1"/>
        </p:nvSpPr>
        <p:spPr>
          <a:xfrm>
            <a:off x="5905525" y="2722460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16" name="Oval 34">
            <a:extLst>
              <a:ext uri="{FF2B5EF4-FFF2-40B4-BE49-F238E27FC236}">
                <a16:creationId xmlns:a16="http://schemas.microsoft.com/office/drawing/2014/main" id="{807B1A37-37B2-0C47-9EC0-0EEA4A6E7794}"/>
              </a:ext>
            </a:extLst>
          </p:cNvPr>
          <p:cNvSpPr/>
          <p:nvPr userDrawn="1"/>
        </p:nvSpPr>
        <p:spPr>
          <a:xfrm>
            <a:off x="5905524" y="3298584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17" name="Oval 35">
            <a:extLst>
              <a:ext uri="{FF2B5EF4-FFF2-40B4-BE49-F238E27FC236}">
                <a16:creationId xmlns:a16="http://schemas.microsoft.com/office/drawing/2014/main" id="{E903D0F7-91CB-0C4D-8256-A09768662E4C}"/>
              </a:ext>
            </a:extLst>
          </p:cNvPr>
          <p:cNvSpPr/>
          <p:nvPr userDrawn="1"/>
        </p:nvSpPr>
        <p:spPr>
          <a:xfrm>
            <a:off x="5905117" y="3874744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18" name="Oval 36">
            <a:extLst>
              <a:ext uri="{FF2B5EF4-FFF2-40B4-BE49-F238E27FC236}">
                <a16:creationId xmlns:a16="http://schemas.microsoft.com/office/drawing/2014/main" id="{C0B59731-B5B7-0E4D-9C38-284F2359C9AE}"/>
              </a:ext>
            </a:extLst>
          </p:cNvPr>
          <p:cNvSpPr/>
          <p:nvPr userDrawn="1"/>
        </p:nvSpPr>
        <p:spPr>
          <a:xfrm>
            <a:off x="5905524" y="4450868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052808305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5 Infrastructuur Tussenblad Mint">
    <p:bg>
      <p:bgPr>
        <a:solidFill>
          <a:srgbClr val="76D2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7772" y="1719678"/>
            <a:ext cx="9957427" cy="1997557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199">
                <a:solidFill>
                  <a:schemeClr val="tx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35CA31EA-DB7A-4D23-BFD2-CB6577085181}"/>
              </a:ext>
            </a:extLst>
          </p:cNvPr>
          <p:cNvSpPr txBox="1"/>
          <p:nvPr userDrawn="1"/>
        </p:nvSpPr>
        <p:spPr>
          <a:xfrm>
            <a:off x="6430012" y="5401200"/>
            <a:ext cx="4034762" cy="3816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>
                <a:solidFill>
                  <a:schemeClr val="tx1"/>
                </a:solidFill>
              </a:rPr>
              <a:t>Infrastructuur</a:t>
            </a:r>
          </a:p>
        </p:txBody>
      </p:sp>
      <p:pic>
        <p:nvPicPr>
          <p:cNvPr id="6" name="Logo">
            <a:extLst>
              <a:ext uri="{FF2B5EF4-FFF2-40B4-BE49-F238E27FC236}">
                <a16:creationId xmlns:a16="http://schemas.microsoft.com/office/drawing/2014/main" id="{C1258A58-5CCE-4F6F-B3CF-DC888064F9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10" name="Rechthoek 9">
            <a:extLst>
              <a:ext uri="{FF2B5EF4-FFF2-40B4-BE49-F238E27FC236}">
                <a16:creationId xmlns:a16="http://schemas.microsoft.com/office/drawing/2014/main" id="{0811765C-CAE6-B14F-A579-DA3EA0A88197}"/>
              </a:ext>
            </a:extLst>
          </p:cNvPr>
          <p:cNvSpPr/>
          <p:nvPr userDrawn="1"/>
        </p:nvSpPr>
        <p:spPr>
          <a:xfrm>
            <a:off x="5905225" y="5591236"/>
            <a:ext cx="381550" cy="1266765"/>
          </a:xfrm>
          <a:prstGeom prst="rect">
            <a:avLst/>
          </a:prstGeom>
          <a:solidFill>
            <a:srgbClr val="E4F6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216904F4-0A6E-744D-836B-F6FF112AC14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225" y="5401200"/>
            <a:ext cx="381550" cy="3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65662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6 Infrastructuur Tussenblad Licht Mint">
    <p:bg>
      <p:bgPr>
        <a:solidFill>
          <a:srgbClr val="E4F6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7772" y="1719678"/>
            <a:ext cx="9957427" cy="1997557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199">
                <a:solidFill>
                  <a:schemeClr val="tx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pic>
        <p:nvPicPr>
          <p:cNvPr id="6" name="Logo">
            <a:extLst>
              <a:ext uri="{FF2B5EF4-FFF2-40B4-BE49-F238E27FC236}">
                <a16:creationId xmlns:a16="http://schemas.microsoft.com/office/drawing/2014/main" id="{C1258A58-5CCE-4F6F-B3CF-DC888064F9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B6409286-E4AB-AB41-9C8D-E6F3AFEFDB95}"/>
              </a:ext>
            </a:extLst>
          </p:cNvPr>
          <p:cNvSpPr txBox="1"/>
          <p:nvPr userDrawn="1"/>
        </p:nvSpPr>
        <p:spPr>
          <a:xfrm>
            <a:off x="6430012" y="5401200"/>
            <a:ext cx="4034762" cy="3816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>
                <a:solidFill>
                  <a:schemeClr val="tx1"/>
                </a:solidFill>
              </a:rPr>
              <a:t>Infrastructuur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01132E7E-094D-CB4D-B255-37D2C5B3D2D9}"/>
              </a:ext>
            </a:extLst>
          </p:cNvPr>
          <p:cNvSpPr/>
          <p:nvPr userDrawn="1"/>
        </p:nvSpPr>
        <p:spPr>
          <a:xfrm>
            <a:off x="5905225" y="5594149"/>
            <a:ext cx="381550" cy="1263852"/>
          </a:xfrm>
          <a:prstGeom prst="rect">
            <a:avLst/>
          </a:prstGeom>
          <a:solidFill>
            <a:srgbClr val="76D2B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BC759438-D9C5-ED48-9413-3C0BB6CF30D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225" y="5401200"/>
            <a:ext cx="381550" cy="3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2861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7 Infrastructuur Beeld links - Teks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636F92F-B88A-4976-9DCD-56BF05853C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12193588"/>
              <a:gd name="connsiteY0" fmla="*/ 0 h 13716000"/>
              <a:gd name="connsiteX1" fmla="*/ 11711187 w 12193588"/>
              <a:gd name="connsiteY1" fmla="*/ 0 h 13716000"/>
              <a:gd name="connsiteX2" fmla="*/ 11711187 w 12193588"/>
              <a:gd name="connsiteY2" fmla="*/ 1923292 h 13716000"/>
              <a:gd name="connsiteX3" fmla="*/ 12193588 w 12193588"/>
              <a:gd name="connsiteY3" fmla="*/ 1923292 h 13716000"/>
              <a:gd name="connsiteX4" fmla="*/ 12193588 w 12193588"/>
              <a:gd name="connsiteY4" fmla="*/ 13716000 h 13716000"/>
              <a:gd name="connsiteX5" fmla="*/ 0 w 12193588"/>
              <a:gd name="connsiteY5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588" h="13716000">
                <a:moveTo>
                  <a:pt x="0" y="0"/>
                </a:moveTo>
                <a:lnTo>
                  <a:pt x="11711187" y="0"/>
                </a:lnTo>
                <a:lnTo>
                  <a:pt x="11711187" y="1923292"/>
                </a:lnTo>
                <a:lnTo>
                  <a:pt x="12193588" y="1923292"/>
                </a:lnTo>
                <a:lnTo>
                  <a:pt x="12193588" y="13716000"/>
                </a:lnTo>
                <a:lnTo>
                  <a:pt x="0" y="13716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GB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163B7D6E-8CAC-4E8F-8228-1980ED8F9D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1" name="Straight Connector 11">
            <a:extLst>
              <a:ext uri="{FF2B5EF4-FFF2-40B4-BE49-F238E27FC236}">
                <a16:creationId xmlns:a16="http://schemas.microsoft.com/office/drawing/2014/main" id="{145D4932-4C1C-344A-AAFC-C7FC6F5F0224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76D2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9ED20225-93F0-0E42-80ED-7BBBF0D458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922009D3-1EBC-B24F-91B2-CBF19B6854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51064273-5755-5546-8A5F-6A56EDDEBF7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6" name="Tekstvak 15">
            <a:extLst>
              <a:ext uri="{FF2B5EF4-FFF2-40B4-BE49-F238E27FC236}">
                <a16:creationId xmlns:a16="http://schemas.microsoft.com/office/drawing/2014/main" id="{980CA198-0DD6-874E-8D2C-96F862C7647F}"/>
              </a:ext>
            </a:extLst>
          </p:cNvPr>
          <p:cNvSpPr txBox="1"/>
          <p:nvPr userDrawn="1"/>
        </p:nvSpPr>
        <p:spPr>
          <a:xfrm>
            <a:off x="8849471" y="293420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Infrastructuur</a:t>
            </a:r>
          </a:p>
        </p:txBody>
      </p:sp>
    </p:spTree>
    <p:extLst>
      <p:ext uri="{BB962C8B-B14F-4D97-AF65-F5344CB8AC3E}">
        <p14:creationId xmlns:p14="http://schemas.microsoft.com/office/powerpoint/2010/main" val="3882214612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8 Infrastructuur visual links - Teks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3">
            <a:extLst>
              <a:ext uri="{FF2B5EF4-FFF2-40B4-BE49-F238E27FC236}">
                <a16:creationId xmlns:a16="http://schemas.microsoft.com/office/drawing/2014/main" id="{7654368C-9C2F-E443-80B0-628B61D66898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76D2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BD395554-D989-E94F-BA0A-EF9DCA4216F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8382" y="1676401"/>
            <a:ext cx="4228601" cy="3514725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163B7D6E-8CAC-4E8F-8228-1980ED8F9DD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1" name="Straight Connector 11">
            <a:extLst>
              <a:ext uri="{FF2B5EF4-FFF2-40B4-BE49-F238E27FC236}">
                <a16:creationId xmlns:a16="http://schemas.microsoft.com/office/drawing/2014/main" id="{145D4932-4C1C-344A-AAFC-C7FC6F5F0224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76D2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9ED20225-93F0-0E42-80ED-7BBBF0D458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922009D3-1EBC-B24F-91B2-CBF19B6854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09F1EA6A-09F2-E044-AD57-20A0B25797C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6" name="Tekstvak 15">
            <a:extLst>
              <a:ext uri="{FF2B5EF4-FFF2-40B4-BE49-F238E27FC236}">
                <a16:creationId xmlns:a16="http://schemas.microsoft.com/office/drawing/2014/main" id="{D68DB326-0EC7-304C-B9DD-043262C2AF51}"/>
              </a:ext>
            </a:extLst>
          </p:cNvPr>
          <p:cNvSpPr txBox="1"/>
          <p:nvPr userDrawn="1"/>
        </p:nvSpPr>
        <p:spPr>
          <a:xfrm>
            <a:off x="8849471" y="293420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Infrastructuur</a:t>
            </a:r>
          </a:p>
        </p:txBody>
      </p:sp>
    </p:spTree>
    <p:extLst>
      <p:ext uri="{BB962C8B-B14F-4D97-AF65-F5344CB8AC3E}">
        <p14:creationId xmlns:p14="http://schemas.microsoft.com/office/powerpoint/2010/main" val="4057455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8 Algemeen Tussenblad met domeinen en tekst">
    <p:bg>
      <p:bgPr>
        <a:solidFill>
          <a:srgbClr val="398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6C61F54-1A50-4BA3-B44E-30A710F124F9}"/>
              </a:ext>
            </a:extLst>
          </p:cNvPr>
          <p:cNvSpPr/>
          <p:nvPr userDrawn="1"/>
        </p:nvSpPr>
        <p:spPr>
          <a:xfrm>
            <a:off x="5907024" y="2335618"/>
            <a:ext cx="377951" cy="4522382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12" name="Logo">
            <a:extLst>
              <a:ext uri="{FF2B5EF4-FFF2-40B4-BE49-F238E27FC236}">
                <a16:creationId xmlns:a16="http://schemas.microsoft.com/office/drawing/2014/main" id="{1CE93877-59B8-4EC7-9255-6B4F1FA3325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2EBB3B-2EF0-6E4D-83C1-1DC3A638E6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93621" y="2202094"/>
            <a:ext cx="4818063" cy="1935162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7" name="Tekstvak 4">
            <a:extLst>
              <a:ext uri="{FF2B5EF4-FFF2-40B4-BE49-F238E27FC236}">
                <a16:creationId xmlns:a16="http://schemas.microsoft.com/office/drawing/2014/main" id="{F1D0750D-6ACF-324C-BA7D-FD4A25CEF284}"/>
              </a:ext>
            </a:extLst>
          </p:cNvPr>
          <p:cNvSpPr txBox="1"/>
          <p:nvPr userDrawn="1"/>
        </p:nvSpPr>
        <p:spPr>
          <a:xfrm>
            <a:off x="2451763" y="2161282"/>
            <a:ext cx="3161389" cy="31117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Toegang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/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Interactie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/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Gegevensuitwisseling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/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Infrastructuur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/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Regie op stelsels</a:t>
            </a:r>
            <a:br>
              <a:rPr lang="nl-NL" sz="2050" dirty="0">
                <a:solidFill>
                  <a:schemeClr val="bg1"/>
                </a:solidFill>
              </a:rPr>
            </a:br>
            <a:r>
              <a:rPr lang="nl-NL" sz="2050" dirty="0">
                <a:solidFill>
                  <a:schemeClr val="bg1"/>
                </a:solidFill>
              </a:rPr>
              <a:t>en standaarden</a:t>
            </a:r>
          </a:p>
        </p:txBody>
      </p:sp>
      <p:sp>
        <p:nvSpPr>
          <p:cNvPr id="19" name="Oval 24">
            <a:extLst>
              <a:ext uri="{FF2B5EF4-FFF2-40B4-BE49-F238E27FC236}">
                <a16:creationId xmlns:a16="http://schemas.microsoft.com/office/drawing/2014/main" id="{CB46B796-5CEB-D04D-B131-5C21E5B2CF96}"/>
              </a:ext>
            </a:extLst>
          </p:cNvPr>
          <p:cNvSpPr/>
          <p:nvPr userDrawn="1"/>
        </p:nvSpPr>
        <p:spPr>
          <a:xfrm>
            <a:off x="5905525" y="2146300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0" name="Oval 25">
            <a:extLst>
              <a:ext uri="{FF2B5EF4-FFF2-40B4-BE49-F238E27FC236}">
                <a16:creationId xmlns:a16="http://schemas.microsoft.com/office/drawing/2014/main" id="{1B72E4A9-EE16-8342-ABCB-92A23FF10020}"/>
              </a:ext>
            </a:extLst>
          </p:cNvPr>
          <p:cNvSpPr/>
          <p:nvPr userDrawn="1"/>
        </p:nvSpPr>
        <p:spPr>
          <a:xfrm>
            <a:off x="5905525" y="2722460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1" name="Oval 26">
            <a:extLst>
              <a:ext uri="{FF2B5EF4-FFF2-40B4-BE49-F238E27FC236}">
                <a16:creationId xmlns:a16="http://schemas.microsoft.com/office/drawing/2014/main" id="{D77A44B9-CD33-4C48-B653-5BEFFFB88B65}"/>
              </a:ext>
            </a:extLst>
          </p:cNvPr>
          <p:cNvSpPr/>
          <p:nvPr userDrawn="1"/>
        </p:nvSpPr>
        <p:spPr>
          <a:xfrm>
            <a:off x="5905524" y="3298584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2" name="Oval 27">
            <a:extLst>
              <a:ext uri="{FF2B5EF4-FFF2-40B4-BE49-F238E27FC236}">
                <a16:creationId xmlns:a16="http://schemas.microsoft.com/office/drawing/2014/main" id="{7595F974-743F-E542-A571-D42FD8B408A4}"/>
              </a:ext>
            </a:extLst>
          </p:cNvPr>
          <p:cNvSpPr/>
          <p:nvPr userDrawn="1"/>
        </p:nvSpPr>
        <p:spPr>
          <a:xfrm>
            <a:off x="5905117" y="3874744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3" name="Oval 28">
            <a:extLst>
              <a:ext uri="{FF2B5EF4-FFF2-40B4-BE49-F238E27FC236}">
                <a16:creationId xmlns:a16="http://schemas.microsoft.com/office/drawing/2014/main" id="{7962FD1F-4EFB-3946-9F47-4284E7126C4E}"/>
              </a:ext>
            </a:extLst>
          </p:cNvPr>
          <p:cNvSpPr/>
          <p:nvPr userDrawn="1"/>
        </p:nvSpPr>
        <p:spPr>
          <a:xfrm>
            <a:off x="5905524" y="4450868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59022653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9 Infrastructuur Beeld voorbeeld –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3D033D27-72C7-C044-A05B-DB425F4DB9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" r="36"/>
          <a:stretch/>
        </p:blipFill>
        <p:spPr>
          <a:xfrm>
            <a:off x="0" y="-1"/>
            <a:ext cx="6095206" cy="6858001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163B7D6E-8CAC-4E8F-8228-1980ED8F9D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1" name="Straight Connector 11">
            <a:extLst>
              <a:ext uri="{FF2B5EF4-FFF2-40B4-BE49-F238E27FC236}">
                <a16:creationId xmlns:a16="http://schemas.microsoft.com/office/drawing/2014/main" id="{145D4932-4C1C-344A-AAFC-C7FC6F5F0224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76D2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9ED20225-93F0-0E42-80ED-7BBBF0D458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922009D3-1EBC-B24F-91B2-CBF19B6854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09F1EA6A-09F2-E044-AD57-20A0B25797C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6" name="Tekstvak 15">
            <a:extLst>
              <a:ext uri="{FF2B5EF4-FFF2-40B4-BE49-F238E27FC236}">
                <a16:creationId xmlns:a16="http://schemas.microsoft.com/office/drawing/2014/main" id="{D68DB326-0EC7-304C-B9DD-043262C2AF51}"/>
              </a:ext>
            </a:extLst>
          </p:cNvPr>
          <p:cNvSpPr txBox="1"/>
          <p:nvPr userDrawn="1"/>
        </p:nvSpPr>
        <p:spPr>
          <a:xfrm>
            <a:off x="8849471" y="293420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Infrastructuur</a:t>
            </a:r>
          </a:p>
        </p:txBody>
      </p:sp>
    </p:spTree>
    <p:extLst>
      <p:ext uri="{BB962C8B-B14F-4D97-AF65-F5344CB8AC3E}">
        <p14:creationId xmlns:p14="http://schemas.microsoft.com/office/powerpoint/2010/main" val="181739809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10 Infrastructuur Illustratie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C2D09B5-47EE-4FA2-919C-C0E306FA2016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4F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EC3E1A9C-B3A2-427F-8EB7-E012959709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9" name="Straight Connector 11">
            <a:extLst>
              <a:ext uri="{FF2B5EF4-FFF2-40B4-BE49-F238E27FC236}">
                <a16:creationId xmlns:a16="http://schemas.microsoft.com/office/drawing/2014/main" id="{6580C052-5B72-4748-B6E2-041B2156AD8C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76D2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8415DBEF-7F37-D843-8AA6-ABC020B509E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5991F1C1-DA65-534B-B988-E8D67D69AE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530E8F5A-9A61-C347-898F-FD61B118AF0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3" name="Tekstvak 12">
            <a:extLst>
              <a:ext uri="{FF2B5EF4-FFF2-40B4-BE49-F238E27FC236}">
                <a16:creationId xmlns:a16="http://schemas.microsoft.com/office/drawing/2014/main" id="{366E4ECE-4FD1-8C4C-B4B0-2341500F9C43}"/>
              </a:ext>
            </a:extLst>
          </p:cNvPr>
          <p:cNvSpPr txBox="1"/>
          <p:nvPr userDrawn="1"/>
        </p:nvSpPr>
        <p:spPr>
          <a:xfrm>
            <a:off x="8849471" y="293420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Infrastructuur</a:t>
            </a:r>
          </a:p>
        </p:txBody>
      </p:sp>
      <p:pic>
        <p:nvPicPr>
          <p:cNvPr id="17" name="Afbeelding 16">
            <a:extLst>
              <a:ext uri="{FF2B5EF4-FFF2-40B4-BE49-F238E27FC236}">
                <a16:creationId xmlns:a16="http://schemas.microsoft.com/office/drawing/2014/main" id="{AB23A34E-823F-5D42-A263-A0F450628632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4039" y="1387475"/>
            <a:ext cx="2907921" cy="408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63662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11 Infrastructuur Twee kolommen m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4290" y="862639"/>
            <a:ext cx="5001872" cy="646893"/>
          </a:xfrm>
        </p:spPr>
        <p:txBody>
          <a:bodyPr/>
          <a:lstStyle>
            <a:lvl1pPr>
              <a:defRPr sz="2400"/>
            </a:lvl1pPr>
          </a:lstStyle>
          <a:p>
            <a:r>
              <a:rPr lang="nl-NL" dirty="0"/>
              <a:t>Kolom titel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37FD8D1-3DEF-4FCB-9CF8-50D4C190EF69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5034695" cy="0"/>
          </a:xfrm>
          <a:prstGeom prst="line">
            <a:avLst/>
          </a:prstGeom>
          <a:ln w="38100">
            <a:solidFill>
              <a:srgbClr val="76D2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F4EE1DA-9BE6-4C54-9886-AC193D9CE62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9046" y="1863000"/>
            <a:ext cx="5056996" cy="4351338"/>
          </a:xfrm>
        </p:spPr>
        <p:txBody>
          <a:bodyPr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A93AF3DA-9BC0-6B4B-9CBD-99BCF696C1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5" name="Straight Connector 11">
            <a:extLst>
              <a:ext uri="{FF2B5EF4-FFF2-40B4-BE49-F238E27FC236}">
                <a16:creationId xmlns:a16="http://schemas.microsoft.com/office/drawing/2014/main" id="{A954BB3E-ADCE-A741-83C0-46CE52CC50B8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76D2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55957BE6-15DD-E74F-94EE-159CD092F6A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79E233DF-287A-024B-A85C-C41538AA285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EA211FEA-EF63-9D42-8852-F8AD7AF5189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20" name="Tekstvak 19">
            <a:extLst>
              <a:ext uri="{FF2B5EF4-FFF2-40B4-BE49-F238E27FC236}">
                <a16:creationId xmlns:a16="http://schemas.microsoft.com/office/drawing/2014/main" id="{9DF0A9CE-B720-694A-A00B-D9A08DB389A6}"/>
              </a:ext>
            </a:extLst>
          </p:cNvPr>
          <p:cNvSpPr txBox="1"/>
          <p:nvPr userDrawn="1"/>
        </p:nvSpPr>
        <p:spPr>
          <a:xfrm>
            <a:off x="8849471" y="293420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Infrastructuur</a:t>
            </a:r>
          </a:p>
        </p:txBody>
      </p:sp>
    </p:spTree>
    <p:extLst>
      <p:ext uri="{BB962C8B-B14F-4D97-AF65-F5344CB8AC3E}">
        <p14:creationId xmlns:p14="http://schemas.microsoft.com/office/powerpoint/2010/main" val="725148286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12 Infrastructuur Tekst over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4290" y="862639"/>
            <a:ext cx="10853907" cy="646893"/>
          </a:xfrm>
        </p:spPr>
        <p:txBody>
          <a:bodyPr/>
          <a:lstStyle>
            <a:lvl1pPr>
              <a:defRPr sz="2400"/>
            </a:lvl1pPr>
          </a:lstStyle>
          <a:p>
            <a:r>
              <a:rPr lang="nl-NL" dirty="0"/>
              <a:t>Kolom titel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37FD8D1-3DEF-4FCB-9CF8-50D4C190EF69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10843420" cy="0"/>
          </a:xfrm>
          <a:prstGeom prst="line">
            <a:avLst/>
          </a:prstGeom>
          <a:ln w="38100">
            <a:solidFill>
              <a:srgbClr val="76D2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F4EE1DA-9BE6-4C54-9886-AC193D9CE62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9046" y="1863000"/>
            <a:ext cx="10853907" cy="4351338"/>
          </a:xfrm>
        </p:spPr>
        <p:txBody>
          <a:bodyPr numCol="2" spcCol="1080000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A93AF3DA-9BC0-6B4B-9CBD-99BCF696C1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037FC7A7-6A47-6E47-98E1-32A3B96A5B0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5" name="Tekstvak 14">
            <a:extLst>
              <a:ext uri="{FF2B5EF4-FFF2-40B4-BE49-F238E27FC236}">
                <a16:creationId xmlns:a16="http://schemas.microsoft.com/office/drawing/2014/main" id="{6420BD73-DFB1-1D42-9317-C4847FA23ECB}"/>
              </a:ext>
            </a:extLst>
          </p:cNvPr>
          <p:cNvSpPr txBox="1"/>
          <p:nvPr userDrawn="1"/>
        </p:nvSpPr>
        <p:spPr>
          <a:xfrm>
            <a:off x="8849471" y="293420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Infrastructuur</a:t>
            </a:r>
          </a:p>
        </p:txBody>
      </p:sp>
    </p:spTree>
    <p:extLst>
      <p:ext uri="{BB962C8B-B14F-4D97-AF65-F5344CB8AC3E}">
        <p14:creationId xmlns:p14="http://schemas.microsoft.com/office/powerpoint/2010/main" val="236213203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13 Infrastructuur Tabel of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4290" y="862639"/>
            <a:ext cx="10843420" cy="646893"/>
          </a:xfrm>
        </p:spPr>
        <p:txBody>
          <a:bodyPr/>
          <a:lstStyle>
            <a:lvl1pPr>
              <a:defRPr sz="2400"/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79F293BA-1623-4A76-8D5B-FD12AA92B2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1EF27C3-F59F-43D6-AAAF-8DA7D3A4CA7E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10843420" cy="0"/>
          </a:xfrm>
          <a:prstGeom prst="line">
            <a:avLst/>
          </a:prstGeom>
          <a:ln w="38100">
            <a:solidFill>
              <a:srgbClr val="76D2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jdelijke aanduiding voor tabel 4">
            <a:extLst>
              <a:ext uri="{FF2B5EF4-FFF2-40B4-BE49-F238E27FC236}">
                <a16:creationId xmlns:a16="http://schemas.microsoft.com/office/drawing/2014/main" id="{7BF9B7D8-7E90-244C-8B2F-C2B69B36DEDF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674290" y="1857374"/>
            <a:ext cx="10843420" cy="4320213"/>
          </a:xfrm>
        </p:spPr>
        <p:txBody>
          <a:bodyPr/>
          <a:lstStyle/>
          <a:p>
            <a:endParaRPr lang="nl-NL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6707BA4-13D1-CA4E-B145-07FE163246F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2" name="Tekstvak 11">
            <a:extLst>
              <a:ext uri="{FF2B5EF4-FFF2-40B4-BE49-F238E27FC236}">
                <a16:creationId xmlns:a16="http://schemas.microsoft.com/office/drawing/2014/main" id="{76D49523-7DEA-A948-B0BC-D9A7A668C423}"/>
              </a:ext>
            </a:extLst>
          </p:cNvPr>
          <p:cNvSpPr txBox="1"/>
          <p:nvPr userDrawn="1"/>
        </p:nvSpPr>
        <p:spPr>
          <a:xfrm>
            <a:off x="8849471" y="293420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Infrastructuur</a:t>
            </a:r>
          </a:p>
        </p:txBody>
      </p:sp>
    </p:spTree>
    <p:extLst>
      <p:ext uri="{BB962C8B-B14F-4D97-AF65-F5344CB8AC3E}">
        <p14:creationId xmlns:p14="http://schemas.microsoft.com/office/powerpoint/2010/main" val="667091271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14 Infrastructuur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ogo">
            <a:extLst>
              <a:ext uri="{FF2B5EF4-FFF2-40B4-BE49-F238E27FC236}">
                <a16:creationId xmlns:a16="http://schemas.microsoft.com/office/drawing/2014/main" id="{E97658EF-1099-4CB2-8E8E-A889FB17CD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7" name="Tijdelijke aanduiding voor afbeelding 3">
            <a:extLst>
              <a:ext uri="{FF2B5EF4-FFF2-40B4-BE49-F238E27FC236}">
                <a16:creationId xmlns:a16="http://schemas.microsoft.com/office/drawing/2014/main" id="{1285364B-54E1-FE4C-AC63-24684CF4CA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63561"/>
            <a:ext cx="12192000" cy="5894439"/>
          </a:xfrm>
        </p:spPr>
        <p:txBody>
          <a:bodyPr/>
          <a:lstStyle/>
          <a:p>
            <a:endParaRPr lang="nl-NL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74F86EB0-313B-4542-A25B-91388DBC7D7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89CDD08F-890E-FC4F-AA48-69F5FF9C5599}"/>
              </a:ext>
            </a:extLst>
          </p:cNvPr>
          <p:cNvSpPr txBox="1"/>
          <p:nvPr userDrawn="1"/>
        </p:nvSpPr>
        <p:spPr>
          <a:xfrm>
            <a:off x="8849471" y="293420"/>
            <a:ext cx="3077599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Infrastructuur</a:t>
            </a:r>
          </a:p>
        </p:txBody>
      </p:sp>
    </p:spTree>
    <p:extLst>
      <p:ext uri="{BB962C8B-B14F-4D97-AF65-F5344CB8AC3E}">
        <p14:creationId xmlns:p14="http://schemas.microsoft.com/office/powerpoint/2010/main" val="302953812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1 RoSeS Kernboodsch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3E79D06-311A-43E8-9993-E38058BC57F1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27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DE29D8C-AB77-490C-84FE-4060D5F0D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8382" y="1676401"/>
            <a:ext cx="4228601" cy="3514725"/>
          </a:xfrm>
          <a:prstGeom prst="rect">
            <a:avLst/>
          </a:prstGeom>
        </p:spPr>
      </p:pic>
      <p:pic>
        <p:nvPicPr>
          <p:cNvPr id="7" name="Logo">
            <a:extLst>
              <a:ext uri="{FF2B5EF4-FFF2-40B4-BE49-F238E27FC236}">
                <a16:creationId xmlns:a16="http://schemas.microsoft.com/office/drawing/2014/main" id="{07AAA810-4A77-0947-8D02-142622F7416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11" name="Date Placeholder 4">
            <a:extLst>
              <a:ext uri="{FF2B5EF4-FFF2-40B4-BE49-F238E27FC236}">
                <a16:creationId xmlns:a16="http://schemas.microsoft.com/office/drawing/2014/main" id="{F68BA68E-4D57-024A-9AFC-8381BC73AD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81960" y="6390586"/>
            <a:ext cx="2503239" cy="365125"/>
          </a:xfrm>
        </p:spPr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2065620C-CD7B-504F-8F3D-6056BC96F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4254" y="6390586"/>
            <a:ext cx="778775" cy="365125"/>
          </a:xfrm>
        </p:spPr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cxnSp>
        <p:nvCxnSpPr>
          <p:cNvPr id="18" name="Straight Connector 11">
            <a:extLst>
              <a:ext uri="{FF2B5EF4-FFF2-40B4-BE49-F238E27FC236}">
                <a16:creationId xmlns:a16="http://schemas.microsoft.com/office/drawing/2014/main" id="{4393D92E-8B5A-784A-A7AC-AA2BE38CAAAD}"/>
              </a:ext>
            </a:extLst>
          </p:cNvPr>
          <p:cNvCxnSpPr>
            <a:cxnSpLocks/>
          </p:cNvCxnSpPr>
          <p:nvPr userDrawn="1"/>
        </p:nvCxnSpPr>
        <p:spPr>
          <a:xfrm>
            <a:off x="6460715" y="2380318"/>
            <a:ext cx="5056996" cy="0"/>
          </a:xfrm>
          <a:prstGeom prst="line">
            <a:avLst/>
          </a:prstGeom>
          <a:ln w="38100">
            <a:solidFill>
              <a:srgbClr val="2759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vak 25">
            <a:extLst>
              <a:ext uri="{FF2B5EF4-FFF2-40B4-BE49-F238E27FC236}">
                <a16:creationId xmlns:a16="http://schemas.microsoft.com/office/drawing/2014/main" id="{90A95DE3-3C57-6E49-AFED-CFAB31FBD32E}"/>
              </a:ext>
            </a:extLst>
          </p:cNvPr>
          <p:cNvSpPr txBox="1"/>
          <p:nvPr userDrawn="1"/>
        </p:nvSpPr>
        <p:spPr>
          <a:xfrm>
            <a:off x="6465958" y="1526953"/>
            <a:ext cx="5051752" cy="713157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algn="l"/>
            <a:r>
              <a:rPr lang="nl-NL" sz="2400" b="1" dirty="0">
                <a:solidFill>
                  <a:srgbClr val="39870C"/>
                </a:solidFill>
              </a:rPr>
              <a:t>Regie op stelsels</a:t>
            </a:r>
            <a:br>
              <a:rPr lang="nl-NL" sz="2400" b="1" dirty="0">
                <a:solidFill>
                  <a:srgbClr val="39870C"/>
                </a:solidFill>
              </a:rPr>
            </a:br>
            <a:r>
              <a:rPr lang="nl-NL" sz="2400" b="1" dirty="0">
                <a:solidFill>
                  <a:srgbClr val="39870C"/>
                </a:solidFill>
              </a:rPr>
              <a:t>en standaarden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D777F8B9-B701-284F-A9D3-5017B023626C}"/>
              </a:ext>
            </a:extLst>
          </p:cNvPr>
          <p:cNvSpPr txBox="1"/>
          <p:nvPr userDrawn="1"/>
        </p:nvSpPr>
        <p:spPr>
          <a:xfrm>
            <a:off x="6459458" y="2595493"/>
            <a:ext cx="5063496" cy="265315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eaLnBrk="0" hangingPunct="0"/>
            <a:r>
              <a:rPr lang="nl-NL" sz="1600" dirty="0"/>
              <a:t>Uw digitale dienstverlening aan burgers en bedrijven is veilig, herkenbaar en makkelijk door het gebruik van uniforme standaarden </a:t>
            </a:r>
          </a:p>
          <a:p>
            <a:pPr eaLnBrk="0" hangingPunct="0"/>
            <a:r>
              <a:rPr lang="nl-NL" sz="1600" dirty="0"/>
              <a:t>en stelsels.</a:t>
            </a:r>
          </a:p>
          <a:p>
            <a:pPr eaLnBrk="0" hangingPunct="0"/>
            <a:endParaRPr lang="nl-NL" sz="1600" dirty="0"/>
          </a:p>
          <a:p>
            <a:pPr eaLnBrk="0" hangingPunct="0"/>
            <a:r>
              <a:rPr lang="nl-NL" sz="1600" dirty="0"/>
              <a:t>Daarvoor maken we samen </a:t>
            </a:r>
            <a:r>
              <a:rPr lang="nl-NL" sz="1600" dirty="0" err="1"/>
              <a:t>sectoroverstijgende</a:t>
            </a:r>
            <a:r>
              <a:rPr lang="nl-NL" sz="1600" dirty="0"/>
              <a:t> afspraken. </a:t>
            </a:r>
          </a:p>
          <a:p>
            <a:pPr eaLnBrk="0" hangingPunct="0"/>
            <a:endParaRPr lang="nl-NL" sz="1600" dirty="0"/>
          </a:p>
          <a:p>
            <a:pPr eaLnBrk="0" hangingPunct="0"/>
            <a:r>
              <a:rPr lang="nl-NL" sz="1600" dirty="0"/>
              <a:t>Logius heeft de regie op het maken, vastleggen en actualiseren van die afspraken en </a:t>
            </a:r>
            <a:r>
              <a:rPr lang="nl-NL" sz="1600" dirty="0" err="1"/>
              <a:t>organi-seert</a:t>
            </a:r>
            <a:r>
              <a:rPr lang="nl-NL" sz="1600" dirty="0"/>
              <a:t> daarvoor publiek-private samenwerking.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2EA96997-8B92-6F48-873F-3A06AF33229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6" name="Tekstvak 15">
            <a:extLst>
              <a:ext uri="{FF2B5EF4-FFF2-40B4-BE49-F238E27FC236}">
                <a16:creationId xmlns:a16="http://schemas.microsoft.com/office/drawing/2014/main" id="{B8302727-4227-6248-A67B-3FFF8DB5FE7F}"/>
              </a:ext>
            </a:extLst>
          </p:cNvPr>
          <p:cNvSpPr txBox="1"/>
          <p:nvPr userDrawn="1"/>
        </p:nvSpPr>
        <p:spPr>
          <a:xfrm>
            <a:off x="8849471" y="283481"/>
            <a:ext cx="3172350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Regie op stelsels en standaarden</a:t>
            </a:r>
          </a:p>
        </p:txBody>
      </p:sp>
    </p:spTree>
    <p:extLst>
      <p:ext uri="{BB962C8B-B14F-4D97-AF65-F5344CB8AC3E}">
        <p14:creationId xmlns:p14="http://schemas.microsoft.com/office/powerpoint/2010/main" val="3828470723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2 RoSeS Kernboodschap met illustr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C2D09B5-47EE-4FA2-919C-C0E306FA2016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D4DE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EC3E1A9C-B3A2-427F-8EB7-E012959709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pic>
        <p:nvPicPr>
          <p:cNvPr id="14" name="Afbeelding 13">
            <a:extLst>
              <a:ext uri="{FF2B5EF4-FFF2-40B4-BE49-F238E27FC236}">
                <a16:creationId xmlns:a16="http://schemas.microsoft.com/office/drawing/2014/main" id="{879C09ED-B6E1-B04C-BF25-4A98EE8713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407" y="1543050"/>
            <a:ext cx="3949186" cy="37719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308CCD3B-43A7-E145-B604-E4D538ABEE4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6" name="Tekstvak 15">
            <a:extLst>
              <a:ext uri="{FF2B5EF4-FFF2-40B4-BE49-F238E27FC236}">
                <a16:creationId xmlns:a16="http://schemas.microsoft.com/office/drawing/2014/main" id="{21F2EE53-5715-0649-902D-82F79FFC162A}"/>
              </a:ext>
            </a:extLst>
          </p:cNvPr>
          <p:cNvSpPr txBox="1"/>
          <p:nvPr userDrawn="1"/>
        </p:nvSpPr>
        <p:spPr>
          <a:xfrm>
            <a:off x="8849471" y="273542"/>
            <a:ext cx="3172350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Regie op stelsels en standaarden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64696CE-4CBE-4D49-9340-E6FFCA48EACB}"/>
              </a:ext>
            </a:extLst>
          </p:cNvPr>
          <p:cNvCxnSpPr>
            <a:cxnSpLocks/>
          </p:cNvCxnSpPr>
          <p:nvPr userDrawn="1"/>
        </p:nvCxnSpPr>
        <p:spPr>
          <a:xfrm>
            <a:off x="6460715" y="2380318"/>
            <a:ext cx="5056996" cy="0"/>
          </a:xfrm>
          <a:prstGeom prst="line">
            <a:avLst/>
          </a:prstGeom>
          <a:ln w="38100">
            <a:solidFill>
              <a:srgbClr val="2759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kstvak 12">
            <a:extLst>
              <a:ext uri="{FF2B5EF4-FFF2-40B4-BE49-F238E27FC236}">
                <a16:creationId xmlns:a16="http://schemas.microsoft.com/office/drawing/2014/main" id="{2A424A65-6F52-6641-A692-441B42DFE9C1}"/>
              </a:ext>
            </a:extLst>
          </p:cNvPr>
          <p:cNvSpPr txBox="1"/>
          <p:nvPr userDrawn="1"/>
        </p:nvSpPr>
        <p:spPr>
          <a:xfrm>
            <a:off x="6465958" y="1526953"/>
            <a:ext cx="5051752" cy="713157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algn="l"/>
            <a:r>
              <a:rPr lang="nl-NL" sz="2400" b="1" dirty="0">
                <a:solidFill>
                  <a:srgbClr val="39870C"/>
                </a:solidFill>
              </a:rPr>
              <a:t>Regie op stelsels</a:t>
            </a:r>
            <a:br>
              <a:rPr lang="nl-NL" sz="2400" b="1" dirty="0">
                <a:solidFill>
                  <a:srgbClr val="39870C"/>
                </a:solidFill>
              </a:rPr>
            </a:br>
            <a:r>
              <a:rPr lang="nl-NL" sz="2400" b="1" dirty="0">
                <a:solidFill>
                  <a:srgbClr val="39870C"/>
                </a:solidFill>
              </a:rPr>
              <a:t>en standaarden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C4894F06-827A-FC4F-A4F5-D732CB4C76F5}"/>
              </a:ext>
            </a:extLst>
          </p:cNvPr>
          <p:cNvSpPr txBox="1"/>
          <p:nvPr userDrawn="1"/>
        </p:nvSpPr>
        <p:spPr>
          <a:xfrm>
            <a:off x="6459458" y="2595493"/>
            <a:ext cx="5063496" cy="265315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eaLnBrk="0" hangingPunct="0"/>
            <a:r>
              <a:rPr lang="nl-NL" sz="1600" dirty="0"/>
              <a:t>Uw digitale dienstverlening aan burgers en bedrijven is veilig, herkenbaar en makkelijk door het gebruik van uniforme standaarden </a:t>
            </a:r>
          </a:p>
          <a:p>
            <a:pPr eaLnBrk="0" hangingPunct="0"/>
            <a:r>
              <a:rPr lang="nl-NL" sz="1600" dirty="0"/>
              <a:t>en stelsels.</a:t>
            </a:r>
          </a:p>
          <a:p>
            <a:pPr eaLnBrk="0" hangingPunct="0"/>
            <a:endParaRPr lang="nl-NL" sz="1600" dirty="0"/>
          </a:p>
          <a:p>
            <a:pPr eaLnBrk="0" hangingPunct="0"/>
            <a:r>
              <a:rPr lang="nl-NL" sz="1600" dirty="0"/>
              <a:t>Daarvoor maken we samen </a:t>
            </a:r>
            <a:r>
              <a:rPr lang="nl-NL" sz="1600" dirty="0" err="1"/>
              <a:t>sectoroverstijgende</a:t>
            </a:r>
            <a:r>
              <a:rPr lang="nl-NL" sz="1600" dirty="0"/>
              <a:t> afspraken. </a:t>
            </a:r>
          </a:p>
          <a:p>
            <a:pPr eaLnBrk="0" hangingPunct="0"/>
            <a:endParaRPr lang="nl-NL" sz="1600" dirty="0"/>
          </a:p>
          <a:p>
            <a:pPr eaLnBrk="0" hangingPunct="0"/>
            <a:r>
              <a:rPr lang="nl-NL" sz="1600" dirty="0"/>
              <a:t>Logius heeft de regie op het maken, vastleggen en actualiseren van die afspraken en </a:t>
            </a:r>
            <a:r>
              <a:rPr lang="nl-NL" sz="1600" dirty="0" err="1"/>
              <a:t>organi-seert</a:t>
            </a:r>
            <a:r>
              <a:rPr lang="nl-NL" sz="1600" dirty="0"/>
              <a:t> daarvoor publiek-private samenwerking.</a:t>
            </a:r>
          </a:p>
        </p:txBody>
      </p:sp>
    </p:spTree>
    <p:extLst>
      <p:ext uri="{BB962C8B-B14F-4D97-AF65-F5344CB8AC3E}">
        <p14:creationId xmlns:p14="http://schemas.microsoft.com/office/powerpoint/2010/main" val="2163649460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3 RoSeS Tussenblad">
    <p:bg>
      <p:bgPr>
        <a:solidFill>
          <a:srgbClr val="275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5">
            <a:extLst>
              <a:ext uri="{FF2B5EF4-FFF2-40B4-BE49-F238E27FC236}">
                <a16:creationId xmlns:a16="http://schemas.microsoft.com/office/drawing/2014/main" id="{6B46AC23-515E-EF41-8709-AAEC7980BF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05225" y="2146300"/>
            <a:ext cx="381550" cy="4719740"/>
          </a:xfrm>
          <a:prstGeom prst="rect">
            <a:avLst/>
          </a:prstGeom>
        </p:spPr>
      </p:pic>
      <p:pic>
        <p:nvPicPr>
          <p:cNvPr id="23" name="Logo">
            <a:extLst>
              <a:ext uri="{FF2B5EF4-FFF2-40B4-BE49-F238E27FC236}">
                <a16:creationId xmlns:a16="http://schemas.microsoft.com/office/drawing/2014/main" id="{7E6F2157-E24D-D946-BAAF-5D051AFAF5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53936" y="0"/>
            <a:ext cx="484137" cy="1204129"/>
          </a:xfrm>
          <a:prstGeom prst="rect">
            <a:avLst/>
          </a:prstGeom>
        </p:spPr>
      </p:pic>
      <p:sp>
        <p:nvSpPr>
          <p:cNvPr id="31" name="Tekstvak 4">
            <a:extLst>
              <a:ext uri="{FF2B5EF4-FFF2-40B4-BE49-F238E27FC236}">
                <a16:creationId xmlns:a16="http://schemas.microsoft.com/office/drawing/2014/main" id="{1A3A5AC5-777F-FF43-91CA-0AD52F132250}"/>
              </a:ext>
            </a:extLst>
          </p:cNvPr>
          <p:cNvSpPr txBox="1"/>
          <p:nvPr userDrawn="1"/>
        </p:nvSpPr>
        <p:spPr>
          <a:xfrm>
            <a:off x="2451763" y="2161282"/>
            <a:ext cx="3161389" cy="31117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Toegang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Interactie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Gegevensuitwisseling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Infrastructuur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Regie op stelsels</a:t>
            </a:r>
            <a:br>
              <a:rPr lang="nl-NL" sz="2050" dirty="0">
                <a:solidFill>
                  <a:schemeClr val="bg1"/>
                </a:solidFill>
              </a:rPr>
            </a:br>
            <a:r>
              <a:rPr lang="nl-NL" sz="2050" dirty="0">
                <a:solidFill>
                  <a:schemeClr val="bg1"/>
                </a:solidFill>
              </a:rPr>
              <a:t>en standaarden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C71E140-DB11-0642-A23F-68EB8D19B9DE}"/>
              </a:ext>
            </a:extLst>
          </p:cNvPr>
          <p:cNvSpPr/>
          <p:nvPr userDrawn="1"/>
        </p:nvSpPr>
        <p:spPr>
          <a:xfrm>
            <a:off x="5905525" y="2146300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54A9591-FEF9-7A41-9C49-A97E608BF217}"/>
              </a:ext>
            </a:extLst>
          </p:cNvPr>
          <p:cNvSpPr/>
          <p:nvPr userDrawn="1"/>
        </p:nvSpPr>
        <p:spPr>
          <a:xfrm>
            <a:off x="5905525" y="2722460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FFBB216-F44A-8140-AC57-7CEDEA0A081E}"/>
              </a:ext>
            </a:extLst>
          </p:cNvPr>
          <p:cNvSpPr/>
          <p:nvPr userDrawn="1"/>
        </p:nvSpPr>
        <p:spPr>
          <a:xfrm>
            <a:off x="5905524" y="3298584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7872D1F-FE40-6146-91C8-80D5B680D5F2}"/>
              </a:ext>
            </a:extLst>
          </p:cNvPr>
          <p:cNvSpPr/>
          <p:nvPr userDrawn="1"/>
        </p:nvSpPr>
        <p:spPr>
          <a:xfrm>
            <a:off x="5905117" y="3874744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E68C964-8D94-6245-A0C5-884F65E650FC}"/>
              </a:ext>
            </a:extLst>
          </p:cNvPr>
          <p:cNvSpPr/>
          <p:nvPr userDrawn="1"/>
        </p:nvSpPr>
        <p:spPr>
          <a:xfrm>
            <a:off x="5905524" y="4450868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546590694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4 RoSeS Tussenblad met tekst">
    <p:bg>
      <p:bgPr>
        <a:solidFill>
          <a:srgbClr val="275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Logo">
            <a:extLst>
              <a:ext uri="{FF2B5EF4-FFF2-40B4-BE49-F238E27FC236}">
                <a16:creationId xmlns:a16="http://schemas.microsoft.com/office/drawing/2014/main" id="{7CFF2726-F60B-0C4F-B20D-21B8667950D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6" y="0"/>
            <a:ext cx="484137" cy="1204129"/>
          </a:xfrm>
          <a:prstGeom prst="rect">
            <a:avLst/>
          </a:prstGeom>
        </p:spPr>
      </p:pic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A5AF8086-D262-5648-A91E-50156F108E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93621" y="2202094"/>
            <a:ext cx="4818063" cy="1935162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pic>
        <p:nvPicPr>
          <p:cNvPr id="19" name="Picture 15">
            <a:extLst>
              <a:ext uri="{FF2B5EF4-FFF2-40B4-BE49-F238E27FC236}">
                <a16:creationId xmlns:a16="http://schemas.microsoft.com/office/drawing/2014/main" id="{350F79F4-1C9D-5448-A9CF-23D021EACF9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905225" y="2146300"/>
            <a:ext cx="381550" cy="4719740"/>
          </a:xfrm>
          <a:prstGeom prst="rect">
            <a:avLst/>
          </a:prstGeom>
        </p:spPr>
      </p:pic>
      <p:sp>
        <p:nvSpPr>
          <p:cNvPr id="20" name="Tekstvak 4">
            <a:extLst>
              <a:ext uri="{FF2B5EF4-FFF2-40B4-BE49-F238E27FC236}">
                <a16:creationId xmlns:a16="http://schemas.microsoft.com/office/drawing/2014/main" id="{268C00D4-B177-5C47-8FAA-6B245E5C9E14}"/>
              </a:ext>
            </a:extLst>
          </p:cNvPr>
          <p:cNvSpPr txBox="1"/>
          <p:nvPr userDrawn="1"/>
        </p:nvSpPr>
        <p:spPr>
          <a:xfrm>
            <a:off x="2451763" y="2161282"/>
            <a:ext cx="3161389" cy="31117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Toegang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Interactie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Gegevensuitwisseling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>
                    <a:alpha val="50000"/>
                  </a:schemeClr>
                </a:solidFill>
              </a:rPr>
              <a:t>Infrastructuur</a:t>
            </a:r>
          </a:p>
          <a:p>
            <a:pPr algn="r">
              <a:lnSpc>
                <a:spcPct val="92000"/>
              </a:lnSpc>
            </a:pPr>
            <a:endParaRPr lang="nl-NL" sz="2050" dirty="0">
              <a:solidFill>
                <a:schemeClr val="bg1">
                  <a:alpha val="50000"/>
                </a:schemeClr>
              </a:solidFill>
            </a:endParaRPr>
          </a:p>
          <a:p>
            <a:pPr algn="r">
              <a:lnSpc>
                <a:spcPct val="92000"/>
              </a:lnSpc>
            </a:pPr>
            <a:r>
              <a:rPr lang="nl-NL" sz="2050" dirty="0">
                <a:solidFill>
                  <a:schemeClr val="bg1"/>
                </a:solidFill>
              </a:rPr>
              <a:t>Regie op stelsels</a:t>
            </a:r>
            <a:br>
              <a:rPr lang="nl-NL" sz="2050" dirty="0">
                <a:solidFill>
                  <a:schemeClr val="bg1"/>
                </a:solidFill>
              </a:rPr>
            </a:br>
            <a:r>
              <a:rPr lang="nl-NL" sz="2050" dirty="0">
                <a:solidFill>
                  <a:schemeClr val="bg1"/>
                </a:solidFill>
              </a:rPr>
              <a:t>en standaarden</a:t>
            </a:r>
          </a:p>
        </p:txBody>
      </p:sp>
      <p:sp>
        <p:nvSpPr>
          <p:cNvPr id="21" name="Oval 32">
            <a:extLst>
              <a:ext uri="{FF2B5EF4-FFF2-40B4-BE49-F238E27FC236}">
                <a16:creationId xmlns:a16="http://schemas.microsoft.com/office/drawing/2014/main" id="{68CE0245-68DB-1A4A-8D98-99B46DFA8902}"/>
              </a:ext>
            </a:extLst>
          </p:cNvPr>
          <p:cNvSpPr/>
          <p:nvPr userDrawn="1"/>
        </p:nvSpPr>
        <p:spPr>
          <a:xfrm>
            <a:off x="5905525" y="2146300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2" name="Oval 33">
            <a:extLst>
              <a:ext uri="{FF2B5EF4-FFF2-40B4-BE49-F238E27FC236}">
                <a16:creationId xmlns:a16="http://schemas.microsoft.com/office/drawing/2014/main" id="{66B4F271-362C-E54D-BE90-ABF13A84B978}"/>
              </a:ext>
            </a:extLst>
          </p:cNvPr>
          <p:cNvSpPr/>
          <p:nvPr userDrawn="1"/>
        </p:nvSpPr>
        <p:spPr>
          <a:xfrm>
            <a:off x="5905525" y="2722460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3" name="Oval 34">
            <a:extLst>
              <a:ext uri="{FF2B5EF4-FFF2-40B4-BE49-F238E27FC236}">
                <a16:creationId xmlns:a16="http://schemas.microsoft.com/office/drawing/2014/main" id="{3FE15843-AB95-C94D-80B8-CA2CDB10EF83}"/>
              </a:ext>
            </a:extLst>
          </p:cNvPr>
          <p:cNvSpPr/>
          <p:nvPr userDrawn="1"/>
        </p:nvSpPr>
        <p:spPr>
          <a:xfrm>
            <a:off x="5905524" y="3298584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4" name="Oval 35">
            <a:extLst>
              <a:ext uri="{FF2B5EF4-FFF2-40B4-BE49-F238E27FC236}">
                <a16:creationId xmlns:a16="http://schemas.microsoft.com/office/drawing/2014/main" id="{FBE77C11-D0B2-A74C-A7D6-15BB26E30987}"/>
              </a:ext>
            </a:extLst>
          </p:cNvPr>
          <p:cNvSpPr/>
          <p:nvPr userDrawn="1"/>
        </p:nvSpPr>
        <p:spPr>
          <a:xfrm>
            <a:off x="5905117" y="3874744"/>
            <a:ext cx="380951" cy="381001"/>
          </a:xfrm>
          <a:prstGeom prst="ellipse">
            <a:avLst/>
          </a:prstGeom>
          <a:solidFill>
            <a:schemeClr val="bg1">
              <a:alpha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  <p:sp>
        <p:nvSpPr>
          <p:cNvPr id="25" name="Oval 36">
            <a:extLst>
              <a:ext uri="{FF2B5EF4-FFF2-40B4-BE49-F238E27FC236}">
                <a16:creationId xmlns:a16="http://schemas.microsoft.com/office/drawing/2014/main" id="{6C849CAB-346F-494F-A6AF-9D06155C04F8}"/>
              </a:ext>
            </a:extLst>
          </p:cNvPr>
          <p:cNvSpPr/>
          <p:nvPr userDrawn="1"/>
        </p:nvSpPr>
        <p:spPr>
          <a:xfrm>
            <a:off x="5905524" y="4450868"/>
            <a:ext cx="380951" cy="38100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9"/>
            <a:endParaRPr lang="en-NL" sz="500" dirty="0">
              <a:solidFill>
                <a:schemeClr val="bg1"/>
              </a:solidFill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58962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9 Algemeen Tussenblad met teks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7772" y="1719678"/>
            <a:ext cx="9957427" cy="1997557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199">
                <a:solidFill>
                  <a:schemeClr val="bg1"/>
                </a:solidFill>
              </a:defRPr>
            </a:lvl1pPr>
          </a:lstStyle>
          <a:p>
            <a:r>
              <a:rPr lang="nl-NL"/>
              <a:t>Click to edit Master title style</a:t>
            </a:r>
            <a:endParaRPr lang="nl-NL" dirty="0"/>
          </a:p>
        </p:txBody>
      </p:sp>
      <p:pic>
        <p:nvPicPr>
          <p:cNvPr id="4" name="Logo">
            <a:extLst>
              <a:ext uri="{FF2B5EF4-FFF2-40B4-BE49-F238E27FC236}">
                <a16:creationId xmlns:a16="http://schemas.microsoft.com/office/drawing/2014/main" id="{93B22A8E-625A-4CDE-93A6-D2D7A82C93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9" name="Rectangle 7">
            <a:extLst>
              <a:ext uri="{FF2B5EF4-FFF2-40B4-BE49-F238E27FC236}">
                <a16:creationId xmlns:a16="http://schemas.microsoft.com/office/drawing/2014/main" id="{CCA25A83-7E2E-7E4C-8965-15491CA0FB20}"/>
              </a:ext>
            </a:extLst>
          </p:cNvPr>
          <p:cNvSpPr/>
          <p:nvPr userDrawn="1"/>
        </p:nvSpPr>
        <p:spPr>
          <a:xfrm>
            <a:off x="5858431" y="5632200"/>
            <a:ext cx="475138" cy="12258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sp>
        <p:nvSpPr>
          <p:cNvPr id="11" name="Ovaal 10">
            <a:extLst>
              <a:ext uri="{FF2B5EF4-FFF2-40B4-BE49-F238E27FC236}">
                <a16:creationId xmlns:a16="http://schemas.microsoft.com/office/drawing/2014/main" id="{40778D8B-1CAB-2D48-83D0-E823B7F9BB60}"/>
              </a:ext>
            </a:extLst>
          </p:cNvPr>
          <p:cNvSpPr/>
          <p:nvPr userDrawn="1"/>
        </p:nvSpPr>
        <p:spPr>
          <a:xfrm>
            <a:off x="5858431" y="5401800"/>
            <a:ext cx="475138" cy="475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/>
          </a:p>
        </p:txBody>
      </p:sp>
    </p:spTree>
    <p:extLst>
      <p:ext uri="{BB962C8B-B14F-4D97-AF65-F5344CB8AC3E}">
        <p14:creationId xmlns:p14="http://schemas.microsoft.com/office/powerpoint/2010/main" val="3919114991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5 RoSeS Tussenblad Donker Groen">
    <p:bg>
      <p:bgPr>
        <a:solidFill>
          <a:srgbClr val="275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7772" y="1719678"/>
            <a:ext cx="9957427" cy="1997557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199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35CA31EA-DB7A-4D23-BFD2-CB6577085181}"/>
              </a:ext>
            </a:extLst>
          </p:cNvPr>
          <p:cNvSpPr txBox="1"/>
          <p:nvPr userDrawn="1"/>
        </p:nvSpPr>
        <p:spPr>
          <a:xfrm>
            <a:off x="6430012" y="5401200"/>
            <a:ext cx="4034762" cy="3816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>
                <a:solidFill>
                  <a:schemeClr val="bg1"/>
                </a:solidFill>
              </a:rPr>
              <a:t>Regie op stelsels en standaarden</a:t>
            </a:r>
          </a:p>
        </p:txBody>
      </p:sp>
      <p:pic>
        <p:nvPicPr>
          <p:cNvPr id="6" name="Logo">
            <a:extLst>
              <a:ext uri="{FF2B5EF4-FFF2-40B4-BE49-F238E27FC236}">
                <a16:creationId xmlns:a16="http://schemas.microsoft.com/office/drawing/2014/main" id="{C1258A58-5CCE-4F6F-B3CF-DC888064F9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10" name="Rechthoek 9">
            <a:extLst>
              <a:ext uri="{FF2B5EF4-FFF2-40B4-BE49-F238E27FC236}">
                <a16:creationId xmlns:a16="http://schemas.microsoft.com/office/drawing/2014/main" id="{0811765C-CAE6-B14F-A579-DA3EA0A88197}"/>
              </a:ext>
            </a:extLst>
          </p:cNvPr>
          <p:cNvSpPr/>
          <p:nvPr userDrawn="1"/>
        </p:nvSpPr>
        <p:spPr>
          <a:xfrm>
            <a:off x="5905225" y="5591236"/>
            <a:ext cx="381550" cy="1266765"/>
          </a:xfrm>
          <a:prstGeom prst="rect">
            <a:avLst/>
          </a:prstGeom>
          <a:solidFill>
            <a:srgbClr val="D4DED7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1CB76A40-450F-4A40-A8EF-8D07EC03B40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225" y="5401200"/>
            <a:ext cx="381550" cy="3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412430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6 RoSeS Tussenblad Licht Donker Groen">
    <p:bg>
      <p:bgPr>
        <a:solidFill>
          <a:srgbClr val="D4DE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7772" y="1719678"/>
            <a:ext cx="9957427" cy="1997557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199">
                <a:solidFill>
                  <a:schemeClr val="tx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pic>
        <p:nvPicPr>
          <p:cNvPr id="6" name="Logo">
            <a:extLst>
              <a:ext uri="{FF2B5EF4-FFF2-40B4-BE49-F238E27FC236}">
                <a16:creationId xmlns:a16="http://schemas.microsoft.com/office/drawing/2014/main" id="{C1258A58-5CCE-4F6F-B3CF-DC888064F9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B6409286-E4AB-AB41-9C8D-E6F3AFEFDB95}"/>
              </a:ext>
            </a:extLst>
          </p:cNvPr>
          <p:cNvSpPr txBox="1"/>
          <p:nvPr userDrawn="1"/>
        </p:nvSpPr>
        <p:spPr>
          <a:xfrm>
            <a:off x="6430012" y="5401200"/>
            <a:ext cx="4034762" cy="3816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>
                <a:solidFill>
                  <a:schemeClr val="tx1"/>
                </a:solidFill>
              </a:rPr>
              <a:t>Regie op stelsels en standaarden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01132E7E-094D-CB4D-B255-37D2C5B3D2D9}"/>
              </a:ext>
            </a:extLst>
          </p:cNvPr>
          <p:cNvSpPr/>
          <p:nvPr userDrawn="1"/>
        </p:nvSpPr>
        <p:spPr>
          <a:xfrm>
            <a:off x="5905225" y="5594149"/>
            <a:ext cx="381550" cy="1263852"/>
          </a:xfrm>
          <a:prstGeom prst="rect">
            <a:avLst/>
          </a:prstGeom>
          <a:solidFill>
            <a:srgbClr val="27593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719A8832-6331-5F43-90F6-8707788279C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225" y="5401200"/>
            <a:ext cx="381550" cy="3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906650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7 RoSeS Beeld links - Teks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636F92F-B88A-4976-9DCD-56BF05853C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12193588"/>
              <a:gd name="connsiteY0" fmla="*/ 0 h 13716000"/>
              <a:gd name="connsiteX1" fmla="*/ 11711187 w 12193588"/>
              <a:gd name="connsiteY1" fmla="*/ 0 h 13716000"/>
              <a:gd name="connsiteX2" fmla="*/ 11711187 w 12193588"/>
              <a:gd name="connsiteY2" fmla="*/ 1923292 h 13716000"/>
              <a:gd name="connsiteX3" fmla="*/ 12193588 w 12193588"/>
              <a:gd name="connsiteY3" fmla="*/ 1923292 h 13716000"/>
              <a:gd name="connsiteX4" fmla="*/ 12193588 w 12193588"/>
              <a:gd name="connsiteY4" fmla="*/ 13716000 h 13716000"/>
              <a:gd name="connsiteX5" fmla="*/ 0 w 12193588"/>
              <a:gd name="connsiteY5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588" h="13716000">
                <a:moveTo>
                  <a:pt x="0" y="0"/>
                </a:moveTo>
                <a:lnTo>
                  <a:pt x="11711187" y="0"/>
                </a:lnTo>
                <a:lnTo>
                  <a:pt x="11711187" y="1923292"/>
                </a:lnTo>
                <a:lnTo>
                  <a:pt x="12193588" y="1923292"/>
                </a:lnTo>
                <a:lnTo>
                  <a:pt x="12193588" y="13716000"/>
                </a:lnTo>
                <a:lnTo>
                  <a:pt x="0" y="13716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GB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163B7D6E-8CAC-4E8F-8228-1980ED8F9D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1" name="Straight Connector 11">
            <a:extLst>
              <a:ext uri="{FF2B5EF4-FFF2-40B4-BE49-F238E27FC236}">
                <a16:creationId xmlns:a16="http://schemas.microsoft.com/office/drawing/2014/main" id="{145D4932-4C1C-344A-AAFC-C7FC6F5F0224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2759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9ED20225-93F0-0E42-80ED-7BBBF0D458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922009D3-1EBC-B24F-91B2-CBF19B6854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C29EF954-25EC-D84F-BA2C-80D04516C6F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7" name="Tekstvak 16">
            <a:extLst>
              <a:ext uri="{FF2B5EF4-FFF2-40B4-BE49-F238E27FC236}">
                <a16:creationId xmlns:a16="http://schemas.microsoft.com/office/drawing/2014/main" id="{A04687F6-5194-EF46-BBDB-73FD99C4900B}"/>
              </a:ext>
            </a:extLst>
          </p:cNvPr>
          <p:cNvSpPr txBox="1"/>
          <p:nvPr userDrawn="1"/>
        </p:nvSpPr>
        <p:spPr>
          <a:xfrm>
            <a:off x="8849471" y="273542"/>
            <a:ext cx="3172350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Regie op stelsels en standaarden</a:t>
            </a:r>
          </a:p>
        </p:txBody>
      </p:sp>
    </p:spTree>
    <p:extLst>
      <p:ext uri="{BB962C8B-B14F-4D97-AF65-F5344CB8AC3E}">
        <p14:creationId xmlns:p14="http://schemas.microsoft.com/office/powerpoint/2010/main" val="17632254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8 RoSeS visual links - Teks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3">
            <a:extLst>
              <a:ext uri="{FF2B5EF4-FFF2-40B4-BE49-F238E27FC236}">
                <a16:creationId xmlns:a16="http://schemas.microsoft.com/office/drawing/2014/main" id="{D8575709-26E5-0C46-9B96-20652798B6DD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27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857760E4-39FF-5644-805E-0C00EE1CC6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8382" y="1676401"/>
            <a:ext cx="4228601" cy="3514725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163B7D6E-8CAC-4E8F-8228-1980ED8F9DD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1" name="Straight Connector 11">
            <a:extLst>
              <a:ext uri="{FF2B5EF4-FFF2-40B4-BE49-F238E27FC236}">
                <a16:creationId xmlns:a16="http://schemas.microsoft.com/office/drawing/2014/main" id="{145D4932-4C1C-344A-AAFC-C7FC6F5F0224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2759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9ED20225-93F0-0E42-80ED-7BBBF0D458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922009D3-1EBC-B24F-91B2-CBF19B6854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7215A8D-00E2-5040-8DAF-540B747A98E1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8" name="Tekstvak 17">
            <a:extLst>
              <a:ext uri="{FF2B5EF4-FFF2-40B4-BE49-F238E27FC236}">
                <a16:creationId xmlns:a16="http://schemas.microsoft.com/office/drawing/2014/main" id="{DD5033E1-4FB9-284D-AAD8-43315509A266}"/>
              </a:ext>
            </a:extLst>
          </p:cNvPr>
          <p:cNvSpPr txBox="1"/>
          <p:nvPr userDrawn="1"/>
        </p:nvSpPr>
        <p:spPr>
          <a:xfrm>
            <a:off x="8849471" y="273542"/>
            <a:ext cx="3172350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Regie op stelsels en standaarden</a:t>
            </a:r>
          </a:p>
        </p:txBody>
      </p:sp>
    </p:spTree>
    <p:extLst>
      <p:ext uri="{BB962C8B-B14F-4D97-AF65-F5344CB8AC3E}">
        <p14:creationId xmlns:p14="http://schemas.microsoft.com/office/powerpoint/2010/main" val="2219718066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9 RoSeS Beeld voorbeeld –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7E7632E4-F36D-6246-BD36-44C6226E3C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490"/>
            <a:ext cx="6095206" cy="6853020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163B7D6E-8CAC-4E8F-8228-1980ED8F9D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1" name="Straight Connector 11">
            <a:extLst>
              <a:ext uri="{FF2B5EF4-FFF2-40B4-BE49-F238E27FC236}">
                <a16:creationId xmlns:a16="http://schemas.microsoft.com/office/drawing/2014/main" id="{145D4932-4C1C-344A-AAFC-C7FC6F5F0224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2759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9ED20225-93F0-0E42-80ED-7BBBF0D458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922009D3-1EBC-B24F-91B2-CBF19B6854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57215A8D-00E2-5040-8DAF-540B747A98E1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8" name="Tekstvak 17">
            <a:extLst>
              <a:ext uri="{FF2B5EF4-FFF2-40B4-BE49-F238E27FC236}">
                <a16:creationId xmlns:a16="http://schemas.microsoft.com/office/drawing/2014/main" id="{DD5033E1-4FB9-284D-AAD8-43315509A266}"/>
              </a:ext>
            </a:extLst>
          </p:cNvPr>
          <p:cNvSpPr txBox="1"/>
          <p:nvPr userDrawn="1"/>
        </p:nvSpPr>
        <p:spPr>
          <a:xfrm>
            <a:off x="8849471" y="273542"/>
            <a:ext cx="3172350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Regie op stelsels en standaarden</a:t>
            </a:r>
          </a:p>
        </p:txBody>
      </p:sp>
    </p:spTree>
    <p:extLst>
      <p:ext uri="{BB962C8B-B14F-4D97-AF65-F5344CB8AC3E}">
        <p14:creationId xmlns:p14="http://schemas.microsoft.com/office/powerpoint/2010/main" val="4045538431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10 RoSeS Illustratie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C2D09B5-47EE-4FA2-919C-C0E306FA2016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D4DE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9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EC3E1A9C-B3A2-427F-8EB7-E012959709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9" name="Straight Connector 11">
            <a:extLst>
              <a:ext uri="{FF2B5EF4-FFF2-40B4-BE49-F238E27FC236}">
                <a16:creationId xmlns:a16="http://schemas.microsoft.com/office/drawing/2014/main" id="{6580C052-5B72-4748-B6E2-041B2156AD8C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2759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8415DBEF-7F37-D843-8AA6-ABC020B509E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5991F1C1-DA65-534B-B988-E8D67D69AE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879C09ED-B6E1-B04C-BF25-4A98EE8713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407" y="1543050"/>
            <a:ext cx="3949186" cy="37719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308CCD3B-43A7-E145-B604-E4D538ABEE4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6" name="Tekstvak 15">
            <a:extLst>
              <a:ext uri="{FF2B5EF4-FFF2-40B4-BE49-F238E27FC236}">
                <a16:creationId xmlns:a16="http://schemas.microsoft.com/office/drawing/2014/main" id="{21F2EE53-5715-0649-902D-82F79FFC162A}"/>
              </a:ext>
            </a:extLst>
          </p:cNvPr>
          <p:cNvSpPr txBox="1"/>
          <p:nvPr userDrawn="1"/>
        </p:nvSpPr>
        <p:spPr>
          <a:xfrm>
            <a:off x="8849471" y="273542"/>
            <a:ext cx="3172350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Regie op stelsels en standaarden</a:t>
            </a:r>
          </a:p>
        </p:txBody>
      </p:sp>
    </p:spTree>
    <p:extLst>
      <p:ext uri="{BB962C8B-B14F-4D97-AF65-F5344CB8AC3E}">
        <p14:creationId xmlns:p14="http://schemas.microsoft.com/office/powerpoint/2010/main" val="153177985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11 RoSeS Twee kolommen m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4290" y="862639"/>
            <a:ext cx="5001872" cy="646893"/>
          </a:xfrm>
        </p:spPr>
        <p:txBody>
          <a:bodyPr/>
          <a:lstStyle>
            <a:lvl1pPr>
              <a:defRPr sz="2400"/>
            </a:lvl1pPr>
          </a:lstStyle>
          <a:p>
            <a:r>
              <a:rPr lang="nl-NL" dirty="0"/>
              <a:t>Kolom titel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37FD8D1-3DEF-4FCB-9CF8-50D4C190EF69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5034695" cy="0"/>
          </a:xfrm>
          <a:prstGeom prst="line">
            <a:avLst/>
          </a:prstGeom>
          <a:ln w="38100">
            <a:solidFill>
              <a:srgbClr val="2759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F4EE1DA-9BE6-4C54-9886-AC193D9CE62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9046" y="1863000"/>
            <a:ext cx="5056996" cy="4351338"/>
          </a:xfrm>
        </p:spPr>
        <p:txBody>
          <a:bodyPr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A93AF3DA-9BC0-6B4B-9CBD-99BCF696C1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15" name="Straight Connector 11">
            <a:extLst>
              <a:ext uri="{FF2B5EF4-FFF2-40B4-BE49-F238E27FC236}">
                <a16:creationId xmlns:a16="http://schemas.microsoft.com/office/drawing/2014/main" id="{A954BB3E-ADCE-A741-83C0-46CE52CC50B8}"/>
              </a:ext>
            </a:extLst>
          </p:cNvPr>
          <p:cNvCxnSpPr>
            <a:cxnSpLocks/>
          </p:cNvCxnSpPr>
          <p:nvPr userDrawn="1"/>
        </p:nvCxnSpPr>
        <p:spPr>
          <a:xfrm>
            <a:off x="6460715" y="1647825"/>
            <a:ext cx="5056996" cy="0"/>
          </a:xfrm>
          <a:prstGeom prst="line">
            <a:avLst/>
          </a:prstGeom>
          <a:ln w="38100">
            <a:solidFill>
              <a:srgbClr val="2759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55957BE6-15DD-E74F-94EE-159CD092F6A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5958" y="862807"/>
            <a:ext cx="5051752" cy="646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buFont typeface="Arial" panose="020B0604020202020204" pitchFamily="34" charset="0"/>
              <a:buNone/>
              <a:defRPr sz="3199" b="1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4pPr>
            <a:lvl5pPr marL="179964" indent="0">
              <a:lnSpc>
                <a:spcPct val="90000"/>
              </a:lnSpc>
              <a:buNone/>
              <a:defRPr sz="3199" b="1">
                <a:solidFill>
                  <a:schemeClr val="tx2"/>
                </a:solidFill>
              </a:defRPr>
            </a:lvl5pPr>
          </a:lstStyle>
          <a:p>
            <a:pPr lvl="0"/>
            <a:r>
              <a:rPr lang="nl-NL" dirty="0"/>
              <a:t>Kolom titel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79E233DF-287A-024B-A85C-C41538AA285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5958" y="1863000"/>
            <a:ext cx="5056996" cy="4351338"/>
          </a:xfrm>
        </p:spPr>
        <p:txBody>
          <a:bodyPr/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28837500-0497-9E40-AECC-1DAA6731DF6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21" name="Tekstvak 20">
            <a:extLst>
              <a:ext uri="{FF2B5EF4-FFF2-40B4-BE49-F238E27FC236}">
                <a16:creationId xmlns:a16="http://schemas.microsoft.com/office/drawing/2014/main" id="{9959202B-4675-D047-AF9D-EE6FAFC9B4E9}"/>
              </a:ext>
            </a:extLst>
          </p:cNvPr>
          <p:cNvSpPr txBox="1"/>
          <p:nvPr userDrawn="1"/>
        </p:nvSpPr>
        <p:spPr>
          <a:xfrm>
            <a:off x="8849471" y="273542"/>
            <a:ext cx="3172350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Regie op stelsels en standaarden</a:t>
            </a:r>
          </a:p>
        </p:txBody>
      </p:sp>
    </p:spTree>
    <p:extLst>
      <p:ext uri="{BB962C8B-B14F-4D97-AF65-F5344CB8AC3E}">
        <p14:creationId xmlns:p14="http://schemas.microsoft.com/office/powerpoint/2010/main" val="4205503115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12 RoSeS Tekst over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4290" y="862639"/>
            <a:ext cx="10853907" cy="646893"/>
          </a:xfrm>
        </p:spPr>
        <p:txBody>
          <a:bodyPr/>
          <a:lstStyle>
            <a:lvl1pPr>
              <a:defRPr sz="2400"/>
            </a:lvl1pPr>
          </a:lstStyle>
          <a:p>
            <a:r>
              <a:rPr lang="nl-NL" dirty="0"/>
              <a:t>Kolom titel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37FD8D1-3DEF-4FCB-9CF8-50D4C190EF69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10843420" cy="0"/>
          </a:xfrm>
          <a:prstGeom prst="line">
            <a:avLst/>
          </a:prstGeom>
          <a:ln w="38100">
            <a:solidFill>
              <a:srgbClr val="2759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F4EE1DA-9BE6-4C54-9886-AC193D9CE62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9046" y="1863000"/>
            <a:ext cx="10853907" cy="4351338"/>
          </a:xfrm>
        </p:spPr>
        <p:txBody>
          <a:bodyPr numCol="2" spcCol="1080000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A93AF3DA-9BC0-6B4B-9CBD-99BCF696C1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D036C9C0-F35B-1846-886F-0B16493E1F0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4" name="Tekstvak 13">
            <a:extLst>
              <a:ext uri="{FF2B5EF4-FFF2-40B4-BE49-F238E27FC236}">
                <a16:creationId xmlns:a16="http://schemas.microsoft.com/office/drawing/2014/main" id="{E8CCE8B3-D056-F844-82AA-F2321270952D}"/>
              </a:ext>
            </a:extLst>
          </p:cNvPr>
          <p:cNvSpPr txBox="1"/>
          <p:nvPr userDrawn="1"/>
        </p:nvSpPr>
        <p:spPr>
          <a:xfrm>
            <a:off x="8849471" y="273542"/>
            <a:ext cx="3172350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Regie op stelsels en standaarden</a:t>
            </a:r>
          </a:p>
        </p:txBody>
      </p:sp>
    </p:spTree>
    <p:extLst>
      <p:ext uri="{BB962C8B-B14F-4D97-AF65-F5344CB8AC3E}">
        <p14:creationId xmlns:p14="http://schemas.microsoft.com/office/powerpoint/2010/main" val="1657201141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13 RoSeS Tabel of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4290" y="862639"/>
            <a:ext cx="10843420" cy="646893"/>
          </a:xfrm>
        </p:spPr>
        <p:txBody>
          <a:bodyPr/>
          <a:lstStyle>
            <a:lvl1pPr>
              <a:defRPr sz="2400"/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26 augustus 2021</a:t>
            </a:r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12CB-14D3-4B29-B9BE-EBD198EAE235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79F293BA-1623-4A76-8D5B-FD12AA92B2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1EF27C3-F59F-43D6-AAAF-8DA7D3A4CA7E}"/>
              </a:ext>
            </a:extLst>
          </p:cNvPr>
          <p:cNvCxnSpPr>
            <a:cxnSpLocks/>
          </p:cNvCxnSpPr>
          <p:nvPr userDrawn="1"/>
        </p:nvCxnSpPr>
        <p:spPr>
          <a:xfrm>
            <a:off x="674290" y="1647825"/>
            <a:ext cx="10843420" cy="0"/>
          </a:xfrm>
          <a:prstGeom prst="line">
            <a:avLst/>
          </a:prstGeom>
          <a:ln w="38100">
            <a:solidFill>
              <a:srgbClr val="2759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jdelijke aanduiding voor tabel 4">
            <a:extLst>
              <a:ext uri="{FF2B5EF4-FFF2-40B4-BE49-F238E27FC236}">
                <a16:creationId xmlns:a16="http://schemas.microsoft.com/office/drawing/2014/main" id="{7BF9B7D8-7E90-244C-8B2F-C2B69B36DEDF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674290" y="1857374"/>
            <a:ext cx="10843420" cy="4320213"/>
          </a:xfrm>
        </p:spPr>
        <p:txBody>
          <a:bodyPr/>
          <a:lstStyle/>
          <a:p>
            <a:endParaRPr lang="nl-NL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C5A274D-FA27-6344-B783-4D64D1E0074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4" name="Tekstvak 13">
            <a:extLst>
              <a:ext uri="{FF2B5EF4-FFF2-40B4-BE49-F238E27FC236}">
                <a16:creationId xmlns:a16="http://schemas.microsoft.com/office/drawing/2014/main" id="{C13F8CB5-2748-9649-B124-F65DF9B0DCC2}"/>
              </a:ext>
            </a:extLst>
          </p:cNvPr>
          <p:cNvSpPr txBox="1"/>
          <p:nvPr userDrawn="1"/>
        </p:nvSpPr>
        <p:spPr>
          <a:xfrm>
            <a:off x="8849471" y="273542"/>
            <a:ext cx="3172350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Regie op stelsels en standaarden</a:t>
            </a:r>
          </a:p>
        </p:txBody>
      </p:sp>
    </p:spTree>
    <p:extLst>
      <p:ext uri="{BB962C8B-B14F-4D97-AF65-F5344CB8AC3E}">
        <p14:creationId xmlns:p14="http://schemas.microsoft.com/office/powerpoint/2010/main" val="4028828357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14 RoSeS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ogo">
            <a:extLst>
              <a:ext uri="{FF2B5EF4-FFF2-40B4-BE49-F238E27FC236}">
                <a16:creationId xmlns:a16="http://schemas.microsoft.com/office/drawing/2014/main" id="{E97658EF-1099-4CB2-8E8E-A889FB17CD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3931" y="0"/>
            <a:ext cx="484137" cy="1204129"/>
          </a:xfrm>
          <a:prstGeom prst="rect">
            <a:avLst/>
          </a:prstGeom>
        </p:spPr>
      </p:pic>
      <p:sp>
        <p:nvSpPr>
          <p:cNvPr id="7" name="Tijdelijke aanduiding voor afbeelding 3">
            <a:extLst>
              <a:ext uri="{FF2B5EF4-FFF2-40B4-BE49-F238E27FC236}">
                <a16:creationId xmlns:a16="http://schemas.microsoft.com/office/drawing/2014/main" id="{1285364B-54E1-FE4C-AC63-24684CF4CA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63561"/>
            <a:ext cx="12192000" cy="5894439"/>
          </a:xfrm>
        </p:spPr>
        <p:txBody>
          <a:bodyPr/>
          <a:lstStyle/>
          <a:p>
            <a:endParaRPr lang="nl-NL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4A409D8F-0DB2-4F48-A6A4-01B168B14E2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56925" y="232200"/>
            <a:ext cx="4035075" cy="475896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2B0984A9-AEF4-4F47-92D8-AA6901DCC9DC}"/>
              </a:ext>
            </a:extLst>
          </p:cNvPr>
          <p:cNvSpPr txBox="1"/>
          <p:nvPr userDrawn="1"/>
        </p:nvSpPr>
        <p:spPr>
          <a:xfrm>
            <a:off x="8849471" y="273542"/>
            <a:ext cx="3172350" cy="36433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/>
            <a:r>
              <a:rPr lang="nl-NL" sz="1300" b="1" dirty="0"/>
              <a:t>Regie op stelsels en standaarden</a:t>
            </a:r>
          </a:p>
        </p:txBody>
      </p:sp>
    </p:spTree>
    <p:extLst>
      <p:ext uri="{BB962C8B-B14F-4D97-AF65-F5344CB8AC3E}">
        <p14:creationId xmlns:p14="http://schemas.microsoft.com/office/powerpoint/2010/main" val="2494275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9860" y="862639"/>
            <a:ext cx="10005339" cy="6468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9860" y="1863305"/>
            <a:ext cx="10005339" cy="43136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  <a:p>
            <a:pPr lvl="5"/>
            <a:r>
              <a:rPr lang="nl-NL" dirty="0"/>
              <a:t>Six</a:t>
            </a:r>
          </a:p>
          <a:p>
            <a:pPr lvl="6"/>
            <a:r>
              <a:rPr lang="nl-NL" dirty="0" err="1"/>
              <a:t>Seven</a:t>
            </a:r>
            <a:endParaRPr lang="nl-NL" dirty="0"/>
          </a:p>
          <a:p>
            <a:pPr lvl="7"/>
            <a:r>
              <a:rPr lang="nl-NL" dirty="0" err="1"/>
              <a:t>Eight</a:t>
            </a:r>
            <a:endParaRPr lang="nl-NL" dirty="0"/>
          </a:p>
          <a:p>
            <a:pPr lvl="8"/>
            <a:r>
              <a:rPr lang="nl-NL" dirty="0" err="1"/>
              <a:t>Nine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1960" y="6390586"/>
            <a:ext cx="25032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l-NL" dirty="0"/>
              <a:t>26 augustus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4254" y="6390586"/>
            <a:ext cx="7787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A012CB-14D3-4B29-B9BE-EBD198EAE235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17143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  <p:sldLayoutId id="2147483723" r:id="rId63"/>
    <p:sldLayoutId id="2147483724" r:id="rId64"/>
    <p:sldLayoutId id="2147483725" r:id="rId65"/>
    <p:sldLayoutId id="2147483726" r:id="rId66"/>
    <p:sldLayoutId id="2147483727" r:id="rId67"/>
    <p:sldLayoutId id="2147483728" r:id="rId68"/>
    <p:sldLayoutId id="2147483729" r:id="rId69"/>
    <p:sldLayoutId id="2147483730" r:id="rId70"/>
    <p:sldLayoutId id="2147483731" r:id="rId71"/>
    <p:sldLayoutId id="2147483732" r:id="rId72"/>
    <p:sldLayoutId id="2147483733" r:id="rId73"/>
    <p:sldLayoutId id="2147483734" r:id="rId74"/>
    <p:sldLayoutId id="2147483735" r:id="rId75"/>
    <p:sldLayoutId id="2147483736" r:id="rId76"/>
    <p:sldLayoutId id="2147483737" r:id="rId77"/>
    <p:sldLayoutId id="2147483738" r:id="rId78"/>
    <p:sldLayoutId id="2147483739" r:id="rId79"/>
    <p:sldLayoutId id="2147483740" r:id="rId80"/>
    <p:sldLayoutId id="2147483741" r:id="rId81"/>
    <p:sldLayoutId id="2147483742" r:id="rId82"/>
    <p:sldLayoutId id="2147483743" r:id="rId83"/>
    <p:sldLayoutId id="2147483744" r:id="rId84"/>
    <p:sldLayoutId id="2147483745" r:id="rId85"/>
    <p:sldLayoutId id="2147483746" r:id="rId86"/>
    <p:sldLayoutId id="2147483747" r:id="rId87"/>
    <p:sldLayoutId id="2147483748" r:id="rId88"/>
    <p:sldLayoutId id="2147483749" r:id="rId89"/>
    <p:sldLayoutId id="2147483750" r:id="rId90"/>
    <p:sldLayoutId id="2147483751" r:id="rId91"/>
    <p:sldLayoutId id="2147483752" r:id="rId92"/>
    <p:sldLayoutId id="2147483753" r:id="rId93"/>
    <p:sldLayoutId id="2147483754" r:id="rId94"/>
    <p:sldLayoutId id="2147483755" r:id="rId95"/>
    <p:sldLayoutId id="2147483756" r:id="rId96"/>
    <p:sldLayoutId id="2147483757" r:id="rId97"/>
    <p:sldLayoutId id="2147483758" r:id="rId98"/>
    <p:sldLayoutId id="2147483759" r:id="rId99"/>
    <p:sldLayoutId id="2147483772" r:id="rId100"/>
  </p:sldLayoutIdLst>
  <p:hf hdr="0" dt="0"/>
  <p:txStyles>
    <p:titleStyle>
      <a:lvl1pPr algn="l" defTabSz="914217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217" rtl="0" eaLnBrk="1" latinLnBrk="0" hangingPunct="1">
        <a:lnSpc>
          <a:spcPct val="100000"/>
        </a:lnSpc>
        <a:spcBef>
          <a:spcPts val="1200"/>
        </a:spcBef>
        <a:buFontTx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217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None/>
        <a:defRPr sz="1300" b="1" kern="1200">
          <a:solidFill>
            <a:srgbClr val="39870C"/>
          </a:solidFill>
          <a:latin typeface="+mn-lt"/>
          <a:ea typeface="+mn-ea"/>
          <a:cs typeface="+mn-cs"/>
        </a:defRPr>
      </a:lvl2pPr>
      <a:lvl3pPr marL="0" indent="0" algn="l" defTabSz="914217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None/>
        <a:defRPr sz="1600" b="1" kern="1200">
          <a:solidFill>
            <a:srgbClr val="39870C"/>
          </a:solidFill>
          <a:latin typeface="+mn-lt"/>
          <a:ea typeface="+mn-ea"/>
          <a:cs typeface="+mn-cs"/>
        </a:defRPr>
      </a:lvl3pPr>
      <a:lvl4pPr marL="0" indent="-179964" algn="l" defTabSz="914217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359928" indent="-179964" algn="l" defTabSz="914217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539892" indent="-179964" algn="l" defTabSz="914217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-269946" algn="l" defTabSz="914217" rtl="0" eaLnBrk="1" latinLnBrk="0" hangingPunct="1">
        <a:lnSpc>
          <a:spcPct val="100000"/>
        </a:lnSpc>
        <a:spcBef>
          <a:spcPts val="0"/>
        </a:spcBef>
        <a:buFont typeface="+mj-lt"/>
        <a:buAutoNum type="arabicPeriod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539892" indent="-269946" algn="l" defTabSz="914217" rtl="0" eaLnBrk="1" latinLnBrk="0" hangingPunct="1">
        <a:lnSpc>
          <a:spcPct val="100000"/>
        </a:lnSpc>
        <a:spcBef>
          <a:spcPts val="0"/>
        </a:spcBef>
        <a:buFont typeface="+mj-lt"/>
        <a:buAutoNum type="alphaLcPeriod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809838" indent="-269946" algn="l" defTabSz="914217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1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8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399">
          <p15:clr>
            <a:srgbClr val="F26B43"/>
          </p15:clr>
        </p15:guide>
        <p15:guide id="2" pos="1396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eostandaarden.nl/api/API-Strategie-architectuur/#systeem-proces-convenienc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tracker.ietf.org/doc/html/rfc8693" TargetMode="External"/><Relationship Id="rId1" Type="http://schemas.openxmlformats.org/officeDocument/2006/relationships/slideLayout" Target="../slideLayouts/slideLayout10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54F58-3EAC-5B60-5243-49744DA63D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L" dirty="0"/>
              <a:t>Orkestratie – Token exchange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C25F4D-A6E5-CC7D-EC62-BF610657BD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NL" dirty="0"/>
              <a:t>Wergkroep Security</a:t>
            </a:r>
          </a:p>
          <a:p>
            <a:r>
              <a:rPr lang="en-NL" dirty="0"/>
              <a:t>dd 13-03-2024</a:t>
            </a:r>
          </a:p>
        </p:txBody>
      </p:sp>
      <p:pic>
        <p:nvPicPr>
          <p:cNvPr id="4" name="Picture Placeholder 5" descr="A picture containing star, dark, night sky&#10;&#10;Description automatically generated">
            <a:extLst>
              <a:ext uri="{FF2B5EF4-FFF2-40B4-BE49-F238E27FC236}">
                <a16:creationId xmlns:a16="http://schemas.microsoft.com/office/drawing/2014/main" id="{BD4ECE82-E8CB-6E22-EA5F-1E0C973755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6" r="24856"/>
          <a:stretch/>
        </p:blipFill>
        <p:spPr>
          <a:xfrm>
            <a:off x="0" y="447"/>
            <a:ext cx="6096000" cy="6857107"/>
          </a:xfrm>
          <a:custGeom>
            <a:avLst/>
            <a:gdLst>
              <a:gd name="connsiteX0" fmla="*/ 0 w 12193588"/>
              <a:gd name="connsiteY0" fmla="*/ 0 h 13716000"/>
              <a:gd name="connsiteX1" fmla="*/ 11711187 w 12193588"/>
              <a:gd name="connsiteY1" fmla="*/ 0 h 13716000"/>
              <a:gd name="connsiteX2" fmla="*/ 11711187 w 12193588"/>
              <a:gd name="connsiteY2" fmla="*/ 1923292 h 13716000"/>
              <a:gd name="connsiteX3" fmla="*/ 12193588 w 12193588"/>
              <a:gd name="connsiteY3" fmla="*/ 1923292 h 13716000"/>
              <a:gd name="connsiteX4" fmla="*/ 12193588 w 12193588"/>
              <a:gd name="connsiteY4" fmla="*/ 13716000 h 13716000"/>
              <a:gd name="connsiteX5" fmla="*/ 0 w 12193588"/>
              <a:gd name="connsiteY5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588" h="13716000">
                <a:moveTo>
                  <a:pt x="0" y="0"/>
                </a:moveTo>
                <a:lnTo>
                  <a:pt x="11711187" y="0"/>
                </a:lnTo>
                <a:lnTo>
                  <a:pt x="11711187" y="1923292"/>
                </a:lnTo>
                <a:lnTo>
                  <a:pt x="12193588" y="1923292"/>
                </a:lnTo>
                <a:lnTo>
                  <a:pt x="1219358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598666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694CF-ECAE-2FAF-8E68-71779FCCF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49275"/>
          </a:xfrm>
        </p:spPr>
        <p:txBody>
          <a:bodyPr>
            <a:normAutofit/>
          </a:bodyPr>
          <a:lstStyle/>
          <a:p>
            <a:r>
              <a:rPr lang="en-NL" dirty="0"/>
              <a:t>Orkestratie - Context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3F6DAE-8C74-7AE7-E9D7-9C07D89490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Orkestratie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services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bieden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over het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algemeen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een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oplossing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voor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een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complexe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vraag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en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een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antwoord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wat input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uit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meerdere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databronnen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bevat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. Conform de </a:t>
            </a:r>
            <a:r>
              <a:rPr lang="en-US" sz="1800" b="0" i="0" u="none" strike="noStrike" dirty="0">
                <a:solidFill>
                  <a:srgbClr val="4183C4"/>
                </a:solidFill>
                <a:effectLst/>
                <a:hlinkClick r:id="rId3"/>
              </a:rPr>
              <a:t>Api Strategie architectuur typologie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is het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daarmee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een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zogenaamde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"Composite API" die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meerdere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systeem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API's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aanroept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Voor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de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beveiliging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van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een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dergelijke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composite API is het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belangrijkste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verschil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of de API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kennis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heeft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van de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inhoud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van de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gegevensuitwisseling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en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van die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inhoud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ook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logging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bijhoudt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of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dat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de Composite API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geen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kennis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heeft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van de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inhoud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en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daarmee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ook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geen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logging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hoeft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bij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te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houden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. 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Wanneer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de Composite API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geen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kennis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heeft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van de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inhoud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en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geen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logging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vasthoud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noemen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we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dit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US" sz="1800" b="0" i="0" u="none" strike="noStrike" dirty="0" err="1">
                <a:solidFill>
                  <a:srgbClr val="333333"/>
                </a:solidFill>
                <a:effectLst/>
              </a:rPr>
              <a:t>transparant</a:t>
            </a:r>
            <a:r>
              <a:rPr lang="en-US" sz="1800" b="0" i="0" u="none" strike="noStrike" dirty="0">
                <a:solidFill>
                  <a:srgbClr val="333333"/>
                </a:solidFill>
                <a:effectLst/>
              </a:rPr>
              <a:t>.</a:t>
            </a:r>
          </a:p>
          <a:p>
            <a:pPr marL="531378" lvl="4" indent="-171450"/>
            <a:r>
              <a:rPr lang="en-US" sz="1800" dirty="0"/>
              <a:t>we </a:t>
            </a:r>
            <a:r>
              <a:rPr lang="en-US" sz="1800" dirty="0" err="1"/>
              <a:t>focussen</a:t>
            </a:r>
            <a:r>
              <a:rPr lang="en-US" sz="1800" dirty="0"/>
              <a:t> in </a:t>
            </a:r>
            <a:r>
              <a:rPr lang="en-US" sz="1800" dirty="0" err="1"/>
              <a:t>deze</a:t>
            </a:r>
            <a:r>
              <a:rPr lang="en-US" sz="1800" dirty="0"/>
              <a:t> context op het </a:t>
            </a:r>
            <a:r>
              <a:rPr lang="en-US" sz="1800" dirty="0" err="1"/>
              <a:t>bevragen</a:t>
            </a:r>
            <a:r>
              <a:rPr lang="en-US" sz="1800" dirty="0"/>
              <a:t> van services </a:t>
            </a:r>
            <a:r>
              <a:rPr lang="en-US" sz="1800" dirty="0" err="1"/>
              <a:t>en</a:t>
            </a:r>
            <a:r>
              <a:rPr lang="en-US" sz="1800" dirty="0"/>
              <a:t> </a:t>
            </a:r>
            <a:r>
              <a:rPr lang="en-US" sz="1800" dirty="0" err="1"/>
              <a:t>niet</a:t>
            </a:r>
            <a:r>
              <a:rPr lang="en-US" sz="1800" dirty="0"/>
              <a:t> op de </a:t>
            </a:r>
            <a:r>
              <a:rPr lang="en-US" sz="1800" dirty="0" err="1"/>
              <a:t>transactionele</a:t>
            </a:r>
            <a:r>
              <a:rPr lang="en-US" sz="1800" dirty="0"/>
              <a:t> </a:t>
            </a:r>
            <a:r>
              <a:rPr lang="en-US" sz="1800" dirty="0" err="1"/>
              <a:t>kant</a:t>
            </a:r>
            <a:r>
              <a:rPr lang="en-US" sz="1800" dirty="0"/>
              <a:t> </a:t>
            </a:r>
          </a:p>
          <a:p>
            <a:pPr marL="531378" lvl="4" indent="-171450"/>
            <a:r>
              <a:rPr lang="en-US" sz="1800" dirty="0"/>
              <a:t>We </a:t>
            </a:r>
            <a:r>
              <a:rPr lang="en-US" sz="1800" dirty="0" err="1"/>
              <a:t>gaan</a:t>
            </a:r>
            <a:r>
              <a:rPr lang="en-US" sz="1800" dirty="0"/>
              <a:t> in </a:t>
            </a:r>
            <a:r>
              <a:rPr lang="en-US" sz="1800" dirty="0" err="1"/>
              <a:t>onderstaande</a:t>
            </a:r>
            <a:r>
              <a:rPr lang="en-US" sz="1800" dirty="0"/>
              <a:t> </a:t>
            </a:r>
            <a:r>
              <a:rPr lang="en-US" sz="1800" dirty="0" err="1"/>
              <a:t>situaties</a:t>
            </a:r>
            <a:r>
              <a:rPr lang="en-US" sz="1800" dirty="0"/>
              <a:t> er </a:t>
            </a:r>
            <a:r>
              <a:rPr lang="en-US" sz="1800" dirty="0" err="1"/>
              <a:t>vanuit</a:t>
            </a:r>
            <a:r>
              <a:rPr lang="en-US" sz="1800" dirty="0"/>
              <a:t> </a:t>
            </a:r>
            <a:r>
              <a:rPr lang="en-US" sz="1800" dirty="0" err="1"/>
              <a:t>dat</a:t>
            </a:r>
            <a:r>
              <a:rPr lang="en-US" sz="1800" dirty="0"/>
              <a:t> er </a:t>
            </a:r>
            <a:r>
              <a:rPr lang="en-US" sz="1800" dirty="0" err="1"/>
              <a:t>vertrouwelijke</a:t>
            </a:r>
            <a:r>
              <a:rPr lang="en-US" sz="1800" dirty="0"/>
              <a:t> </a:t>
            </a:r>
            <a:r>
              <a:rPr lang="en-US" sz="1800" dirty="0" err="1"/>
              <a:t>gegevens</a:t>
            </a:r>
            <a:r>
              <a:rPr lang="en-US" sz="1800" dirty="0"/>
              <a:t> </a:t>
            </a:r>
            <a:r>
              <a:rPr lang="en-US" sz="1800" dirty="0" err="1"/>
              <a:t>worden</a:t>
            </a:r>
            <a:r>
              <a:rPr lang="en-US" sz="1800" dirty="0"/>
              <a:t> </a:t>
            </a:r>
            <a:r>
              <a:rPr lang="en-US" sz="1800" dirty="0" err="1"/>
              <a:t>bevraagd</a:t>
            </a:r>
            <a:r>
              <a:rPr lang="en-US" sz="1800" dirty="0"/>
              <a:t>. </a:t>
            </a:r>
            <a:r>
              <a:rPr lang="en-US" sz="1800" dirty="0" err="1"/>
              <a:t>Voor</a:t>
            </a:r>
            <a:r>
              <a:rPr lang="en-US" sz="1800" dirty="0"/>
              <a:t> het </a:t>
            </a:r>
            <a:r>
              <a:rPr lang="en-US" sz="1800" dirty="0" err="1"/>
              <a:t>bevragen</a:t>
            </a:r>
            <a:r>
              <a:rPr lang="en-US" sz="1800" dirty="0"/>
              <a:t> open data is </a:t>
            </a:r>
            <a:r>
              <a:rPr lang="en-US" sz="1800" dirty="0" err="1"/>
              <a:t>dergelijke</a:t>
            </a:r>
            <a:r>
              <a:rPr lang="en-US" sz="1800" dirty="0"/>
              <a:t> </a:t>
            </a:r>
            <a:r>
              <a:rPr lang="en-US" sz="1800" dirty="0" err="1"/>
              <a:t>beveiliging</a:t>
            </a:r>
            <a:r>
              <a:rPr lang="en-US" sz="1800" dirty="0"/>
              <a:t> </a:t>
            </a:r>
            <a:r>
              <a:rPr lang="en-US" sz="1800" dirty="0" err="1"/>
              <a:t>niet</a:t>
            </a:r>
            <a:r>
              <a:rPr lang="en-US" sz="1800" dirty="0"/>
              <a:t> </a:t>
            </a:r>
            <a:r>
              <a:rPr lang="en-US" sz="1800" dirty="0" err="1"/>
              <a:t>noodzakelijk</a:t>
            </a:r>
            <a:r>
              <a:rPr lang="en-US" sz="1800" dirty="0"/>
              <a:t>.</a:t>
            </a:r>
          </a:p>
          <a:p>
            <a:pPr marL="531378" lvl="4" indent="-171450"/>
            <a:r>
              <a:rPr lang="en-US" sz="1800" dirty="0"/>
              <a:t>We </a:t>
            </a:r>
            <a:r>
              <a:rPr lang="en-US" sz="1800" dirty="0" err="1"/>
              <a:t>gaan</a:t>
            </a:r>
            <a:r>
              <a:rPr lang="en-US" sz="1800" dirty="0"/>
              <a:t> er van </a:t>
            </a:r>
            <a:r>
              <a:rPr lang="en-US" sz="1800" dirty="0" err="1"/>
              <a:t>uit</a:t>
            </a:r>
            <a:r>
              <a:rPr lang="en-US" sz="1800" dirty="0"/>
              <a:t> </a:t>
            </a:r>
            <a:r>
              <a:rPr lang="en-US" sz="1800" dirty="0" err="1"/>
              <a:t>dat</a:t>
            </a:r>
            <a:r>
              <a:rPr lang="en-US" sz="1800" dirty="0"/>
              <a:t> OAuth </a:t>
            </a:r>
            <a:r>
              <a:rPr lang="en-US" sz="1800" dirty="0" err="1"/>
              <a:t>wordt</a:t>
            </a:r>
            <a:r>
              <a:rPr lang="en-US" sz="1800" dirty="0"/>
              <a:t> </a:t>
            </a:r>
            <a:r>
              <a:rPr lang="en-US" sz="1800" dirty="0" err="1"/>
              <a:t>gebruikt</a:t>
            </a:r>
            <a:r>
              <a:rPr lang="en-US" sz="1800" dirty="0"/>
              <a:t> </a:t>
            </a:r>
            <a:r>
              <a:rPr lang="en-US" sz="1800" dirty="0" err="1"/>
              <a:t>voor</a:t>
            </a:r>
            <a:r>
              <a:rPr lang="en-US" sz="1800" dirty="0"/>
              <a:t> de </a:t>
            </a:r>
            <a:r>
              <a:rPr lang="en-US" sz="1800" dirty="0" err="1"/>
              <a:t>authorisatie</a:t>
            </a:r>
            <a:r>
              <a:rPr lang="en-US" sz="1800" dirty="0"/>
              <a:t> van de Services.</a:t>
            </a:r>
          </a:p>
          <a:p>
            <a:endParaRPr lang="en-US" sz="1800" dirty="0"/>
          </a:p>
          <a:p>
            <a:endParaRPr lang="en-NL" sz="1800" dirty="0"/>
          </a:p>
        </p:txBody>
      </p:sp>
    </p:spTree>
    <p:extLst>
      <p:ext uri="{BB962C8B-B14F-4D97-AF65-F5344CB8AC3E}">
        <p14:creationId xmlns:p14="http://schemas.microsoft.com/office/powerpoint/2010/main" val="1855641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1010D-345F-3434-3CEA-29A50BA81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NL" dirty="0"/>
              <a:t>dentity reuse</a:t>
            </a: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4100A52E-797D-8921-2116-D6144BAA6B9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29959" y="1863725"/>
            <a:ext cx="8105095" cy="4313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7166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C42AB-5C2C-BCB0-F04B-E964A9C47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NL" dirty="0"/>
              <a:t>dentity reuse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92B6A-8375-27D4-6349-D6015BF1CE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Rationale: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er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ontkoppeling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tussen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Services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client.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Dit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probleem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bij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open data maar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wel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bij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vertrouwelijke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gegevens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In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praktijk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dit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wel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hoe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bijvoorbeeld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huisarts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werkt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hoe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veel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balies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overheidsorganisaties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werken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 token / OAuth flow die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wordt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geschetst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kan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deze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situaties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ook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andere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vorm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authenticatie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of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identificatie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zijn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Deze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situatie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vaak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gebruik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binnen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1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organisatie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waarbij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alle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onderdelen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onder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verantwoording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1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organisatie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vallen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User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ook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dienst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bij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deze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organisatie</a:t>
            </a:r>
            <a:endParaRPr lang="en-US" b="0" i="0" u="none" strike="noStrike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pPr marL="0" indent="0" algn="l">
              <a:buNone/>
            </a:pPr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Implicaties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Er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sterke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vertrouwensband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nodig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tussen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zowel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Client &amp; Service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alsook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Service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Services.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Deze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vertrouwensband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zal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waarschijnlijk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worden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vertaald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naar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eisen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, audits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contracten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aanbieder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Service Y,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stel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gemeente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zal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zorgvuldig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moeten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borgen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vastleggen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dat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service die ze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aanbieden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alleen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gegevens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opvraagt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bij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Services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wanneer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daar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ook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expliciete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vraag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voor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van de User U. Er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moet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worden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voorkomen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dat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deze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situatie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kwaadwillende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toegang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krijgt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tot de service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daarmee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alle Services van alle users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kan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bevragen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Deze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oplossing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technisch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waarschijnlijk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makkelijker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realiseren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vaker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gebruik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maar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kent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ook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veel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grotere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risico's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dan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transparante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726635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BB27A-26CA-8962-3E6F-881B5A2D1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u="none" strike="noStrike" dirty="0">
                <a:effectLst/>
                <a:latin typeface="Open Sans" panose="020B0606030504020204" pitchFamily="34" charset="0"/>
              </a:rPr>
              <a:t>Identity propagation</a:t>
            </a:r>
            <a:b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</a:br>
            <a:endParaRPr lang="en-NL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3B2CE0D-3E99-9FD3-C6AC-BE2F0B3C24E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61475" y="1863725"/>
            <a:ext cx="8442062" cy="4313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7259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F2640-1B97-F295-C000-903A51E27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u="none" strike="noStrike" dirty="0">
                <a:solidFill>
                  <a:srgbClr val="39870C"/>
                </a:solidFill>
                <a:effectLst/>
                <a:latin typeface="Open Sans" panose="020B0606030504020204" pitchFamily="34" charset="0"/>
              </a:rPr>
              <a:t>Federated Identity propagation</a:t>
            </a:r>
            <a:br>
              <a:rPr lang="en-US" b="1" i="0" u="none" strike="noStrike" dirty="0">
                <a:solidFill>
                  <a:srgbClr val="39870C"/>
                </a:solidFill>
                <a:effectLst/>
                <a:latin typeface="Open Sans" panose="020B0606030504020204" pitchFamily="34" charset="0"/>
              </a:rPr>
            </a:br>
            <a:r>
              <a:rPr lang="en-US" b="1" i="0" u="none" strike="noStrike" dirty="0">
                <a:solidFill>
                  <a:srgbClr val="39870C"/>
                </a:solidFill>
                <a:effectLst/>
                <a:latin typeface="Open Sans" panose="020B0606030504020204" pitchFamily="34" charset="0"/>
              </a:rPr>
              <a:t>Token exchange</a:t>
            </a:r>
            <a:endParaRPr lang="en-NL" dirty="0">
              <a:solidFill>
                <a:srgbClr val="39870C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F51F3A7-6F35-CD5D-A640-DDC891FA8C9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79500" y="1890918"/>
            <a:ext cx="10006013" cy="4258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0699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7A13B-D939-BE15-BE5A-6E4860612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u="none" strike="noStrike" dirty="0">
                <a:solidFill>
                  <a:srgbClr val="39870C"/>
                </a:solidFill>
                <a:effectLst/>
                <a:latin typeface="Open Sans" panose="020B0606030504020204" pitchFamily="34" charset="0"/>
              </a:rPr>
              <a:t>Identity propagation</a:t>
            </a:r>
            <a:br>
              <a:rPr lang="en-US" b="1" i="0" u="none" strike="noStrike" dirty="0">
                <a:solidFill>
                  <a:srgbClr val="39870C"/>
                </a:solidFill>
                <a:effectLst/>
                <a:latin typeface="Open Sans" panose="020B0606030504020204" pitchFamily="34" charset="0"/>
              </a:rPr>
            </a:br>
            <a:r>
              <a:rPr lang="en-US" b="1" i="0" u="none" strike="noStrike" dirty="0">
                <a:solidFill>
                  <a:srgbClr val="39870C"/>
                </a:solidFill>
                <a:effectLst/>
                <a:latin typeface="Open Sans" panose="020B0606030504020204" pitchFamily="34" charset="0"/>
              </a:rPr>
              <a:t>Token exchange</a:t>
            </a:r>
            <a:endParaRPr lang="en-NL" dirty="0">
              <a:solidFill>
                <a:srgbClr val="39870C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E17A0-3477-F6ED-0D9E-1E37556CCF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9860" y="1681703"/>
            <a:ext cx="11112140" cy="4313658"/>
          </a:xfrm>
        </p:spPr>
        <p:txBody>
          <a:bodyPr/>
          <a:lstStyle/>
          <a:p>
            <a:pPr algn="l"/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In de 2e </a:t>
            </a:r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situatie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verstrekken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Service A </a:t>
            </a:r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Service B </a:t>
            </a:r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zelf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tokens.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Identity Service Provider Z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kan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ook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toegang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zijn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tot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gefedereerde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omgeving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Identity providers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waarbij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Z door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middel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</a:t>
            </a:r>
            <a:r>
              <a:rPr lang="en-US" b="0" i="0" u="none" strike="noStrike" dirty="0">
                <a:solidFill>
                  <a:srgbClr val="4183C4"/>
                </a:solidFill>
                <a:effectLst/>
                <a:latin typeface="Open Sans" panose="020B0606030504020204" pitchFamily="34" charset="0"/>
                <a:hlinkClick r:id="rId2"/>
              </a:rPr>
              <a:t>OAuth Token Exchange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access tokens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worden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ophaald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bij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Identity providers van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verschillende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Services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deze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tokens door de client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worden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meegegeven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bij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het request</a:t>
            </a:r>
            <a:endParaRPr lang="en-US" b="1" i="0" u="none" strike="noStrike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pPr algn="l"/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Rationale:</a:t>
            </a:r>
          </a:p>
          <a:p>
            <a:pPr algn="l"/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Er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direct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verband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tussen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Services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identity van de client/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gebruiker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Dit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maakt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het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mogelijk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om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ook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privacy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vertrouwelijke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gegevens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veilig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gebruiken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In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praktijk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wordt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deze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vorm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ook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vaak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client side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gedaan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door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vanuit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client direct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meerdere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API's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aan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roepen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,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er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bij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service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vaak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sprake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filtering van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gegevens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,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het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betreft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meer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bundeling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meerdere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bronnen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echt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,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het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lijkt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bij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bevragingen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vaak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meer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op het composition patroon dan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patroon.</a:t>
            </a:r>
            <a:endParaRPr lang="en-NL" dirty="0"/>
          </a:p>
          <a:p>
            <a:pPr algn="l"/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Implicaties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transparante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Er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sterke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vertrouwensband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nodig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tussen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zowel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Client &amp; Service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alsook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composite Service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system Services.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Deze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vertrouwensband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zal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waarschijnlijk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worden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vertaald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naar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eisen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, audits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contracten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om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voorkomen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dat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Service Y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toch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gegevens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inziet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die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resouces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terugsturen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aan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client.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Organisatorisch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zullen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X, Y, Z, A &amp; B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praktisch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gezien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niet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allemaal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verschillende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organisaties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zijn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 Het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logischer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wanneer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A, B &amp; Y van 1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organisatie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zijn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of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wanneer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X &amp; Y van 1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organisatie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zijn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 Service Y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wordt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namelijk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alleen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ontwikkeld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als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er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vraag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voordeel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voor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de Services of de client.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Afhankelijk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van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situatie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het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waarschijnlijk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dat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Identity provider Z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algemene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dienst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van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overheid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(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denk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aan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DigiD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of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eHerkenning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) of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dat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dit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een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dienst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is van 1 van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organisaties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in de 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orkestratie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endParaRPr lang="en-NL" dirty="0"/>
          </a:p>
          <a:p>
            <a:endParaRPr lang="en-NL" dirty="0"/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129482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E443ACE-3E3E-AB96-2070-72AA94DAAB76}"/>
              </a:ext>
            </a:extLst>
          </p:cNvPr>
          <p:cNvSpPr txBox="1"/>
          <p:nvPr/>
        </p:nvSpPr>
        <p:spPr>
          <a:xfrm>
            <a:off x="8030817" y="1808922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en-NL" sz="2400" dirty="0" err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F22F7E-3779-9DCD-29BE-EE752B87E74D}"/>
              </a:ext>
            </a:extLst>
          </p:cNvPr>
          <p:cNvSpPr txBox="1"/>
          <p:nvPr/>
        </p:nvSpPr>
        <p:spPr>
          <a:xfrm>
            <a:off x="8388626" y="1908313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en-NL" sz="2400" dirty="0" err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4B4A62-5D87-4596-73F4-77719ED788AA}"/>
              </a:ext>
            </a:extLst>
          </p:cNvPr>
          <p:cNvSpPr txBox="1"/>
          <p:nvPr/>
        </p:nvSpPr>
        <p:spPr>
          <a:xfrm>
            <a:off x="6967330" y="2862470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en-NL" sz="2400" dirty="0" err="1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FDBD302-60B8-F4B4-A955-7D318AA5A3F7}"/>
              </a:ext>
            </a:extLst>
          </p:cNvPr>
          <p:cNvSpPr txBox="1">
            <a:spLocks/>
          </p:cNvSpPr>
          <p:nvPr/>
        </p:nvSpPr>
        <p:spPr>
          <a:xfrm>
            <a:off x="6466247" y="1519864"/>
            <a:ext cx="4992327" cy="723274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algn="l" defTabSz="9142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>
                <a:solidFill>
                  <a:srgbClr val="39870C"/>
                </a:solidFill>
                <a:latin typeface="Open Sans" panose="020B0606030504020204" pitchFamily="34" charset="0"/>
              </a:rPr>
              <a:t>Conclusies</a:t>
            </a:r>
            <a:r>
              <a:rPr lang="en-US" dirty="0">
                <a:solidFill>
                  <a:srgbClr val="39870C"/>
                </a:solidFill>
                <a:latin typeface="Open Sans" panose="020B0606030504020204" pitchFamily="34" charset="0"/>
              </a:rPr>
              <a:t> </a:t>
            </a:r>
            <a:r>
              <a:rPr lang="en-US" dirty="0" err="1">
                <a:solidFill>
                  <a:srgbClr val="39870C"/>
                </a:solidFill>
                <a:latin typeface="Open Sans" panose="020B0606030504020204" pitchFamily="34" charset="0"/>
              </a:rPr>
              <a:t>en</a:t>
            </a:r>
            <a:r>
              <a:rPr lang="en-US" dirty="0">
                <a:solidFill>
                  <a:srgbClr val="39870C"/>
                </a:solidFill>
                <a:latin typeface="Open Sans" panose="020B0606030504020204" pitchFamily="34" charset="0"/>
              </a:rPr>
              <a:t> </a:t>
            </a:r>
            <a:r>
              <a:rPr lang="en-US" dirty="0" err="1">
                <a:solidFill>
                  <a:srgbClr val="39870C"/>
                </a:solidFill>
                <a:latin typeface="Open Sans" panose="020B0606030504020204" pitchFamily="34" charset="0"/>
              </a:rPr>
              <a:t>Adviezen</a:t>
            </a:r>
            <a:endParaRPr lang="en-NL" dirty="0">
              <a:solidFill>
                <a:srgbClr val="39870C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6F86A2-05EE-B585-F117-111FE837A482}"/>
              </a:ext>
            </a:extLst>
          </p:cNvPr>
          <p:cNvSpPr txBox="1"/>
          <p:nvPr/>
        </p:nvSpPr>
        <p:spPr>
          <a:xfrm>
            <a:off x="6466245" y="2371725"/>
            <a:ext cx="5620979" cy="44862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rmAutofit fontScale="62500" lnSpcReduction="20000"/>
          </a:bodyPr>
          <a:lstStyle/>
          <a:p>
            <a:pPr marL="342900" indent="-342900" algn="l">
              <a:lnSpc>
                <a:spcPct val="170000"/>
              </a:lnSpc>
              <a:buFont typeface="Wingdings" pitchFamily="2" charset="2"/>
              <a:buChar char="ü"/>
            </a:pPr>
            <a:r>
              <a:rPr lang="en-NL" sz="2400" dirty="0"/>
              <a:t>Voor een moderne API architectuur is een identity service provider cruciaal.</a:t>
            </a:r>
          </a:p>
          <a:p>
            <a:pPr marL="342900" indent="-342900" algn="l">
              <a:lnSpc>
                <a:spcPct val="170000"/>
              </a:lnSpc>
              <a:buFont typeface="Wingdings" pitchFamily="2" charset="2"/>
              <a:buChar char="ü"/>
            </a:pPr>
            <a:r>
              <a:rPr lang="en-NL" sz="2400" dirty="0"/>
              <a:t>Niet alleen om IAM toe te passen op de eigen Service maar ook om achterliggende services aan te kunnen spreken.</a:t>
            </a:r>
          </a:p>
          <a:p>
            <a:pPr marL="342900" indent="-342900" algn="l">
              <a:lnSpc>
                <a:spcPct val="170000"/>
              </a:lnSpc>
              <a:buFont typeface="Wingdings" pitchFamily="2" charset="2"/>
              <a:buChar char="ü"/>
            </a:pPr>
            <a:r>
              <a:rPr lang="en-NL" sz="2400" dirty="0"/>
              <a:t>Met de groei van het aantal system APIs en vraag naar Composite APIs groeit het beveiligingsvraagstuk exponentieel mee.</a:t>
            </a:r>
          </a:p>
          <a:p>
            <a:pPr marL="342900" indent="-342900" algn="l">
              <a:lnSpc>
                <a:spcPct val="170000"/>
              </a:lnSpc>
              <a:buFont typeface="Wingdings" pitchFamily="2" charset="2"/>
              <a:buChar char="ü"/>
            </a:pPr>
            <a:r>
              <a:rPr lang="en-NL" sz="2400" dirty="0"/>
              <a:t>Bereid API’s voor op de IAM mbv O</a:t>
            </a:r>
            <a:r>
              <a:rPr lang="en-US" sz="2400" dirty="0"/>
              <a:t>a</a:t>
            </a:r>
            <a:r>
              <a:rPr lang="en-NL" sz="2400" dirty="0"/>
              <a:t>uth.</a:t>
            </a:r>
          </a:p>
          <a:p>
            <a:pPr marL="342900" indent="-342900" algn="l">
              <a:lnSpc>
                <a:spcPct val="170000"/>
              </a:lnSpc>
              <a:buFont typeface="Wingdings" pitchFamily="2" charset="2"/>
              <a:buChar char="ü"/>
            </a:pPr>
            <a:r>
              <a:rPr lang="en-NL" sz="2400" dirty="0"/>
              <a:t>Houd er rekening mee en faciliteer token echange als onderdeel van je roadmap / groei / maturity level.</a:t>
            </a:r>
          </a:p>
        </p:txBody>
      </p:sp>
    </p:spTree>
    <p:extLst>
      <p:ext uri="{BB962C8B-B14F-4D97-AF65-F5344CB8AC3E}">
        <p14:creationId xmlns:p14="http://schemas.microsoft.com/office/powerpoint/2010/main" val="39654139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Logius1">
      <a:dk1>
        <a:sysClr val="windowText" lastClr="000000"/>
      </a:dk1>
      <a:lt1>
        <a:sysClr val="window" lastClr="FFFFFF"/>
      </a:lt1>
      <a:dk2>
        <a:srgbClr val="39870C"/>
      </a:dk2>
      <a:lt2>
        <a:srgbClr val="E7E6E6"/>
      </a:lt2>
      <a:accent1>
        <a:srgbClr val="39870C"/>
      </a:accent1>
      <a:accent2>
        <a:srgbClr val="E17000"/>
      </a:accent2>
      <a:accent3>
        <a:srgbClr val="8FCAE7"/>
      </a:accent3>
      <a:accent4>
        <a:srgbClr val="FFB612"/>
      </a:accent4>
      <a:accent5>
        <a:srgbClr val="76D2B6"/>
      </a:accent5>
      <a:accent6>
        <a:srgbClr val="275937"/>
      </a:accent6>
      <a:hlink>
        <a:srgbClr val="0563C1"/>
      </a:hlink>
      <a:folHlink>
        <a:srgbClr val="954F72"/>
      </a:folHlink>
    </a:clrScheme>
    <a:fontScheme name="Logius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noAutofit/>
      </a:bodyPr>
      <a:lstStyle>
        <a:defPPr algn="l">
          <a:defRPr sz="2400" dirty="0" err="1" smtClean="0"/>
        </a:defPPr>
      </a:lstStyle>
    </a:txDef>
  </a:objectDefaults>
  <a:extraClrSchemeLst/>
  <a:custClrLst>
    <a:custClr name="Groen">
      <a:srgbClr val="39870C"/>
    </a:custClr>
    <a:custClr name="Oranje">
      <a:srgbClr val="E17000"/>
    </a:custClr>
    <a:custClr name="Licht blauw">
      <a:srgbClr val="8FCAE7"/>
    </a:custClr>
    <a:custClr name="Geel">
      <a:srgbClr val="FFB612"/>
    </a:custClr>
    <a:custClr name="Mint groen">
      <a:srgbClr val="76D2B6"/>
    </a:custClr>
    <a:custClr name="Donker groen">
      <a:srgbClr val="275937"/>
    </a:custClr>
    <a:custClr name="wit">
      <a:srgbClr val="FFFFFF"/>
    </a:custClr>
    <a:custClr name="wit">
      <a:srgbClr val="FFFFFF"/>
    </a:custClr>
    <a:custClr name="wit">
      <a:srgbClr val="FFFFFF"/>
    </a:custClr>
    <a:custClr name="wit">
      <a:srgbClr val="FFFFFF"/>
    </a:custClr>
    <a:custClr name="Groen achtergrond">
      <a:srgbClr val="D7E7CE"/>
    </a:custClr>
    <a:custClr name="Oranje achtergrond">
      <a:srgbClr val="F9E2CC"/>
    </a:custClr>
    <a:custClr name="Licht blauw achtergrond">
      <a:srgbClr val="E9F4FA"/>
    </a:custClr>
    <a:custClr name="Geel achtergrond">
      <a:srgbClr val="FFF0D0"/>
    </a:custClr>
    <a:custClr name="Mint groen achtergrond">
      <a:srgbClr val="E4F6F0"/>
    </a:custClr>
    <a:custClr name="Donker groen achtergrond">
      <a:srgbClr val="D4DED7"/>
    </a:custClr>
    <a:custClr name="wit">
      <a:srgbClr val="FFFFFF"/>
    </a:custClr>
    <a:custClr name="wit">
      <a:srgbClr val="FFFFFF"/>
    </a:custClr>
    <a:custClr name="wit">
      <a:srgbClr val="FFFFFF"/>
    </a:custClr>
    <a:custClr name="wit">
      <a:srgbClr val="FFFFFF"/>
    </a:custClr>
  </a:custClrLst>
  <a:extLst>
    <a:ext uri="{05A4C25C-085E-4340-85A3-A5531E510DB2}">
      <thm15:themeFamily xmlns:thm15="http://schemas.microsoft.com/office/thememl/2012/main" name="Logius-basis.potx" id="{8D478C09-9951-458B-AC9A-452CE5F3AD1A}" vid="{04410D83-B0F7-4032-98FF-F98D01A972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10337</TotalTime>
  <Words>1757</Words>
  <Application>Microsoft Macintosh PowerPoint</Application>
  <PresentationFormat>Widescreen</PresentationFormat>
  <Paragraphs>91</Paragraphs>
  <Slides>8</Slides>
  <Notes>5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Arial</vt:lpstr>
      <vt:lpstr>Open Sans</vt:lpstr>
      <vt:lpstr>Verdana</vt:lpstr>
      <vt:lpstr>Wingdings</vt:lpstr>
      <vt:lpstr>1_Office Theme</vt:lpstr>
      <vt:lpstr>Orkestratie – Token exchange</vt:lpstr>
      <vt:lpstr>Orkestratie - Context</vt:lpstr>
      <vt:lpstr>Identity reuse</vt:lpstr>
      <vt:lpstr>Identity reuse</vt:lpstr>
      <vt:lpstr>Identity propagation </vt:lpstr>
      <vt:lpstr>Federated Identity propagation Token exchange</vt:lpstr>
      <vt:lpstr>Identity propagation Token exchange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Begeleiding Discussie  RFC FSC DK TO</dc:title>
  <dc:creator>Martin van der Plas</dc:creator>
  <cp:lastModifiedBy>Martin van der Plas</cp:lastModifiedBy>
  <cp:revision>7</cp:revision>
  <dcterms:created xsi:type="dcterms:W3CDTF">2024-03-05T08:58:30Z</dcterms:created>
  <dcterms:modified xsi:type="dcterms:W3CDTF">2024-03-12T13:18:16Z</dcterms:modified>
</cp:coreProperties>
</file>

<file path=docProps/thumbnail.jpeg>
</file>